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75" r:id="rId2"/>
    <p:sldId id="276" r:id="rId3"/>
    <p:sldId id="277" r:id="rId4"/>
    <p:sldId id="318" r:id="rId5"/>
    <p:sldId id="27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372" r:id="rId15"/>
    <p:sldId id="373" r:id="rId16"/>
    <p:sldId id="268" r:id="rId17"/>
    <p:sldId id="311" r:id="rId18"/>
    <p:sldId id="319" r:id="rId19"/>
    <p:sldId id="320" r:id="rId20"/>
    <p:sldId id="269" r:id="rId21"/>
    <p:sldId id="272" r:id="rId22"/>
    <p:sldId id="374" r:id="rId23"/>
    <p:sldId id="359" r:id="rId24"/>
    <p:sldId id="375" r:id="rId25"/>
    <p:sldId id="299" r:id="rId26"/>
    <p:sldId id="303" r:id="rId27"/>
    <p:sldId id="340" r:id="rId28"/>
    <p:sldId id="305" r:id="rId29"/>
    <p:sldId id="307" r:id="rId30"/>
    <p:sldId id="306" r:id="rId31"/>
    <p:sldId id="341" r:id="rId32"/>
    <p:sldId id="370" r:id="rId33"/>
    <p:sldId id="360" r:id="rId34"/>
    <p:sldId id="357" r:id="rId35"/>
    <p:sldId id="361" r:id="rId36"/>
    <p:sldId id="362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02" r:id="rId53"/>
    <p:sldId id="290" r:id="rId54"/>
    <p:sldId id="326" r:id="rId55"/>
    <p:sldId id="327" r:id="rId56"/>
    <p:sldId id="324" r:id="rId57"/>
    <p:sldId id="291" r:id="rId58"/>
    <p:sldId id="338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293" r:id="rId70"/>
    <p:sldId id="376" r:id="rId71"/>
    <p:sldId id="377" r:id="rId72"/>
    <p:sldId id="295" r:id="rId73"/>
    <p:sldId id="353" r:id="rId74"/>
    <p:sldId id="298" r:id="rId7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5" autoAdjust="0"/>
    <p:restoredTop sz="98945" autoAdjust="0"/>
  </p:normalViewPr>
  <p:slideViewPr>
    <p:cSldViewPr showGuides="1">
      <p:cViewPr varScale="1">
        <p:scale>
          <a:sx n="121" d="100"/>
          <a:sy n="121" d="100"/>
        </p:scale>
        <p:origin x="-115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D2FA6-487F-410D-BF34-EF9A0CE7C26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E1738-88FB-49CE-9BFF-605B51D3480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ダウンロードしながら、再生する方式がストリーミングである。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ストリーミング動画配信とは、リアルタイムにデータを送信することによって生放送ができる。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公式のサービスとして、ニコニコ生放送や</a:t>
            </a:r>
            <a:r>
              <a:rPr kumimoji="1" lang="en-US" altLang="ja-JP" dirty="0" err="1" smtClean="0"/>
              <a:t>Ustream</a:t>
            </a:r>
            <a:r>
              <a:rPr kumimoji="1" lang="ja-JP" altLang="en-US" dirty="0" smtClean="0"/>
              <a:t>があげられる。他には、</a:t>
            </a:r>
            <a:r>
              <a:rPr kumimoji="1" lang="en-US" altLang="ja-JP" dirty="0" smtClean="0"/>
              <a:t>J</a:t>
            </a:r>
            <a:r>
              <a:rPr kumimoji="1" lang="ja-JP" altLang="en-US" dirty="0" smtClean="0"/>
              <a:t>ストリームなどなど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err="1" smtClean="0"/>
              <a:t>ようつべ</a:t>
            </a:r>
            <a:endParaRPr kumimoji="1" lang="ja-JP" altLang="en-US" dirty="0" smtClean="0"/>
          </a:p>
          <a:p>
            <a:r>
              <a:rPr kumimoji="1" lang="en-US" altLang="ja-JP" dirty="0" smtClean="0"/>
              <a:t>YouTube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PayPal</a:t>
            </a:r>
            <a:r>
              <a:rPr kumimoji="1" lang="ja-JP" altLang="en-US" dirty="0" smtClean="0"/>
              <a:t>の従業員であったチャド・ハーリー、</a:t>
            </a:r>
          </a:p>
          <a:p>
            <a:r>
              <a:rPr kumimoji="1" lang="ja-JP" altLang="en-US" dirty="0" smtClean="0"/>
              <a:t>スティーブ・チェン、ジョード・カリムらが</a:t>
            </a:r>
          </a:p>
          <a:p>
            <a:r>
              <a:rPr kumimoji="1" lang="en-US" altLang="ja-JP" dirty="0" smtClean="0"/>
              <a:t>2005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15</a:t>
            </a:r>
            <a:r>
              <a:rPr kumimoji="1" lang="ja-JP" altLang="en-US" dirty="0" smtClean="0"/>
              <a:t>日にカリフォルニア州サンマテオで設立した。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ニコニコ動画</a:t>
            </a:r>
          </a:p>
          <a:p>
            <a:r>
              <a:rPr kumimoji="1" lang="en-US" altLang="ja-JP" dirty="0" smtClean="0"/>
              <a:t>2006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月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ニコニコ動画は、ドワンゴ代表取締役会長でニワンゴの</a:t>
            </a:r>
          </a:p>
          <a:p>
            <a:r>
              <a:rPr kumimoji="1" lang="ja-JP" altLang="en-US" dirty="0" smtClean="0"/>
              <a:t>代表取締役社長も務める川上量生氏と、ドワンゴ研究開発本部 研究開発部 </a:t>
            </a:r>
          </a:p>
          <a:p>
            <a:r>
              <a:rPr kumimoji="1" lang="ja-JP" altLang="en-US" dirty="0" smtClean="0"/>
              <a:t>技術支援セクションの戀塚昭彦氏の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人が中心となって開発された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ニコニコ生放送</a:t>
            </a:r>
          </a:p>
          <a:p>
            <a:r>
              <a:rPr kumimoji="1" lang="en-US" altLang="ja-JP" dirty="0" smtClean="0"/>
              <a:t>2008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日サービス開始　</a:t>
            </a:r>
            <a:r>
              <a:rPr kumimoji="1" lang="en-US" altLang="ja-JP" dirty="0" smtClean="0"/>
              <a:t>50</a:t>
            </a:r>
            <a:r>
              <a:rPr kumimoji="1" lang="ja-JP" altLang="en-US" dirty="0" smtClean="0"/>
              <a:t>枠</a:t>
            </a:r>
          </a:p>
          <a:p>
            <a:endParaRPr kumimoji="1" lang="ja-JP" altLang="en-US" dirty="0" smtClean="0"/>
          </a:p>
          <a:p>
            <a:r>
              <a:rPr kumimoji="1" lang="en-US" altLang="ja-JP" dirty="0" err="1" smtClean="0"/>
              <a:t>Ustream</a:t>
            </a:r>
            <a:endParaRPr kumimoji="1" lang="en-US" altLang="ja-JP" dirty="0" smtClean="0"/>
          </a:p>
          <a:p>
            <a:r>
              <a:rPr kumimoji="1" lang="en-US" altLang="ja-JP" dirty="0" smtClean="0"/>
              <a:t>2007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月に設立された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dirty="0" smtClean="0"/>
              <a:t>相手が見えない状態で、文字だけのやりとりでコミュニケーションを実現してる</a:t>
            </a:r>
            <a:endParaRPr lang="en-US" altLang="ja-JP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ja-JP" sz="1200" dirty="0" smtClean="0"/>
              <a:t>MMORPG</a:t>
            </a:r>
            <a:r>
              <a:rPr lang="ja-JP" altLang="en-US" sz="1200" dirty="0" smtClean="0"/>
              <a:t>などのネットゲームをヒントにストリーミング動画配信を仮想空間で実現すれば、</a:t>
            </a:r>
            <a:endParaRPr lang="en-US" altLang="ja-JP" sz="1200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sz="1200" dirty="0" smtClean="0"/>
              <a:t>従来とは異なった新たなコミュニケーションを実現できるのではないかと考えた</a:t>
            </a:r>
            <a:endParaRPr lang="en-US" altLang="ja-JP" sz="1200" dirty="0" smtClean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E1738-88FB-49CE-9BFF-605B51D3480C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90600" lvl="1" indent="-533400">
              <a:buNone/>
            </a:pPr>
            <a:r>
              <a:rPr lang="ja-JP" altLang="en-US" dirty="0" smtClean="0"/>
              <a:t>配信者⇔配信者</a:t>
            </a:r>
            <a:endParaRPr lang="en-US" altLang="ja-JP" dirty="0" smtClean="0"/>
          </a:p>
          <a:p>
            <a:pPr marL="990600" lvl="1" indent="-533400">
              <a:buNone/>
            </a:pPr>
            <a:r>
              <a:rPr lang="ja-JP" altLang="en-US" dirty="0" smtClean="0"/>
              <a:t>同じ配信を見ているリスナー同士</a:t>
            </a:r>
            <a:endParaRPr lang="en-US" altLang="ja-JP" dirty="0" smtClean="0"/>
          </a:p>
          <a:p>
            <a:pPr marL="990600" lvl="1" indent="-533400">
              <a:buNone/>
            </a:pPr>
            <a:r>
              <a:rPr lang="ja-JP" altLang="en-US" dirty="0" smtClean="0"/>
              <a:t>別の配信を見ているリスナー同士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DD0A6-3741-43CD-BAA1-E725DAE96D71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利点：動画を一緒に見に行く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DD0A6-3741-43CD-BAA1-E725DAE96D71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E1738-88FB-49CE-9BFF-605B51D3480C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E1738-88FB-49CE-9BFF-605B51D3480C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A0641-B64B-4157-95DF-23FB70AA340D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A0641-B64B-4157-95DF-23FB70AA340D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ニコニコ生放送と</a:t>
            </a:r>
            <a:r>
              <a:rPr kumimoji="1" lang="en-US" altLang="ja-JP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Ustream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の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月における流入元サイトを見ると、ニコニコ生放送は多くの利用者数を持つニコニコ動画からの </a:t>
            </a:r>
            <a:b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流入が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54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％と半数を占めた。一方、</a:t>
            </a:r>
            <a:r>
              <a:rPr kumimoji="1" lang="en-US" altLang="ja-JP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Ustream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は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Yahoo!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ニュースからの流入が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％で最も多く、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Twitter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％）や </a:t>
            </a:r>
            <a:b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kumimoji="1" lang="en-US" altLang="ja-JP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％）といったソーシャルメディアからもまとまった流入があったとしている。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A0641-B64B-4157-95DF-23FB70AA340D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A0641-B64B-4157-95DF-23FB70AA340D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71152-A9E9-4DEF-8B9A-17E6C1911F9B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err="1" smtClean="0"/>
              <a:t>ようつべ</a:t>
            </a:r>
            <a:endParaRPr kumimoji="1" lang="ja-JP" altLang="en-US" dirty="0" smtClean="0"/>
          </a:p>
          <a:p>
            <a:r>
              <a:rPr kumimoji="1" lang="en-US" altLang="ja-JP" dirty="0" smtClean="0"/>
              <a:t>YouTube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PayPal</a:t>
            </a:r>
            <a:r>
              <a:rPr kumimoji="1" lang="ja-JP" altLang="en-US" dirty="0" smtClean="0"/>
              <a:t>の従業員であったチャド・ハーリー、</a:t>
            </a:r>
          </a:p>
          <a:p>
            <a:r>
              <a:rPr kumimoji="1" lang="ja-JP" altLang="en-US" dirty="0" smtClean="0"/>
              <a:t>スティーブ・チェン、ジョード・カリムらが</a:t>
            </a:r>
          </a:p>
          <a:p>
            <a:r>
              <a:rPr kumimoji="1" lang="en-US" altLang="ja-JP" dirty="0" smtClean="0"/>
              <a:t>2005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15</a:t>
            </a:r>
            <a:r>
              <a:rPr kumimoji="1" lang="ja-JP" altLang="en-US" dirty="0" smtClean="0"/>
              <a:t>日にカリフォルニア州サンマテオで設立した。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ニコニコ動画</a:t>
            </a:r>
          </a:p>
          <a:p>
            <a:r>
              <a:rPr kumimoji="1" lang="en-US" altLang="ja-JP" dirty="0" smtClean="0"/>
              <a:t>2006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月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ニコニコ動画は、ドワンゴ代表取締役会長でニワンゴの</a:t>
            </a:r>
          </a:p>
          <a:p>
            <a:r>
              <a:rPr kumimoji="1" lang="ja-JP" altLang="en-US" dirty="0" smtClean="0"/>
              <a:t>代表取締役社長も務める川上量生氏と、ドワンゴ研究開発本部 研究開発部 </a:t>
            </a:r>
          </a:p>
          <a:p>
            <a:r>
              <a:rPr kumimoji="1" lang="ja-JP" altLang="en-US" dirty="0" smtClean="0"/>
              <a:t>技術支援セクションの戀塚昭彦氏の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人が中心となって開発された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ニコニコ生放送</a:t>
            </a:r>
          </a:p>
          <a:p>
            <a:r>
              <a:rPr kumimoji="1" lang="en-US" altLang="ja-JP" dirty="0" smtClean="0"/>
              <a:t>2008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日サービス開始　</a:t>
            </a:r>
            <a:r>
              <a:rPr kumimoji="1" lang="en-US" altLang="ja-JP" dirty="0" smtClean="0"/>
              <a:t>50</a:t>
            </a:r>
            <a:r>
              <a:rPr kumimoji="1" lang="ja-JP" altLang="en-US" dirty="0" smtClean="0"/>
              <a:t>枠</a:t>
            </a:r>
          </a:p>
          <a:p>
            <a:endParaRPr kumimoji="1" lang="ja-JP" altLang="en-US" dirty="0" smtClean="0"/>
          </a:p>
          <a:p>
            <a:r>
              <a:rPr kumimoji="1" lang="en-US" altLang="ja-JP" dirty="0" err="1" smtClean="0"/>
              <a:t>Ustream</a:t>
            </a:r>
            <a:endParaRPr kumimoji="1" lang="en-US" altLang="ja-JP" dirty="0" smtClean="0"/>
          </a:p>
          <a:p>
            <a:r>
              <a:rPr kumimoji="1" lang="en-US" altLang="ja-JP" dirty="0" smtClean="0"/>
              <a:t>2007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月に設立された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err="1" smtClean="0"/>
              <a:t>ようつべ</a:t>
            </a:r>
            <a:endParaRPr kumimoji="1" lang="ja-JP" altLang="en-US" dirty="0" smtClean="0"/>
          </a:p>
          <a:p>
            <a:r>
              <a:rPr kumimoji="1" lang="en-US" altLang="ja-JP" dirty="0" smtClean="0"/>
              <a:t>YouTube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PayPal</a:t>
            </a:r>
            <a:r>
              <a:rPr kumimoji="1" lang="ja-JP" altLang="en-US" dirty="0" smtClean="0"/>
              <a:t>の従業員であったチャド・ハーリー、</a:t>
            </a:r>
          </a:p>
          <a:p>
            <a:r>
              <a:rPr kumimoji="1" lang="ja-JP" altLang="en-US" dirty="0" smtClean="0"/>
              <a:t>スティーブ・チェン、ジョード・カリムらが</a:t>
            </a:r>
          </a:p>
          <a:p>
            <a:r>
              <a:rPr kumimoji="1" lang="en-US" altLang="ja-JP" dirty="0" smtClean="0"/>
              <a:t>2005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15</a:t>
            </a:r>
            <a:r>
              <a:rPr kumimoji="1" lang="ja-JP" altLang="en-US" dirty="0" smtClean="0"/>
              <a:t>日にカリフォルニア州サンマテオで設立した。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ニコニコ動画</a:t>
            </a:r>
          </a:p>
          <a:p>
            <a:r>
              <a:rPr kumimoji="1" lang="en-US" altLang="ja-JP" dirty="0" smtClean="0"/>
              <a:t>2006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月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ニコニコ動画は、ドワンゴ代表取締役会長でニワンゴの</a:t>
            </a:r>
          </a:p>
          <a:p>
            <a:r>
              <a:rPr kumimoji="1" lang="ja-JP" altLang="en-US" dirty="0" smtClean="0"/>
              <a:t>代表取締役社長も務める川上量生氏と、ドワンゴ研究開発本部 研究開発部 </a:t>
            </a:r>
          </a:p>
          <a:p>
            <a:r>
              <a:rPr kumimoji="1" lang="ja-JP" altLang="en-US" dirty="0" smtClean="0"/>
              <a:t>技術支援セクションの戀塚昭彦氏の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人が中心となって開発された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ニコニコ生放送</a:t>
            </a:r>
          </a:p>
          <a:p>
            <a:r>
              <a:rPr kumimoji="1" lang="en-US" altLang="ja-JP" dirty="0" smtClean="0"/>
              <a:t>2008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日サービス開始　</a:t>
            </a:r>
            <a:r>
              <a:rPr kumimoji="1" lang="en-US" altLang="ja-JP" dirty="0" smtClean="0"/>
              <a:t>50</a:t>
            </a:r>
            <a:r>
              <a:rPr kumimoji="1" lang="ja-JP" altLang="en-US" dirty="0" smtClean="0"/>
              <a:t>枠</a:t>
            </a:r>
          </a:p>
          <a:p>
            <a:endParaRPr kumimoji="1" lang="ja-JP" altLang="en-US" dirty="0" smtClean="0"/>
          </a:p>
          <a:p>
            <a:r>
              <a:rPr kumimoji="1" lang="en-US" altLang="ja-JP" dirty="0" err="1" smtClean="0"/>
              <a:t>Ustream</a:t>
            </a:r>
            <a:endParaRPr kumimoji="1" lang="en-US" altLang="ja-JP" dirty="0" smtClean="0"/>
          </a:p>
          <a:p>
            <a:r>
              <a:rPr kumimoji="1" lang="en-US" altLang="ja-JP" dirty="0" smtClean="0"/>
              <a:t>2007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月に設立された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err="1" smtClean="0"/>
              <a:t>ようつべ</a:t>
            </a:r>
            <a:endParaRPr kumimoji="1" lang="ja-JP" altLang="en-US" dirty="0" smtClean="0"/>
          </a:p>
          <a:p>
            <a:r>
              <a:rPr kumimoji="1" lang="en-US" altLang="ja-JP" dirty="0" smtClean="0"/>
              <a:t>YouTube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PayPal</a:t>
            </a:r>
            <a:r>
              <a:rPr kumimoji="1" lang="ja-JP" altLang="en-US" dirty="0" smtClean="0"/>
              <a:t>の従業員であったチャド・ハーリー、</a:t>
            </a:r>
          </a:p>
          <a:p>
            <a:r>
              <a:rPr kumimoji="1" lang="ja-JP" altLang="en-US" dirty="0" smtClean="0"/>
              <a:t>スティーブ・チェン、ジョード・カリムらが</a:t>
            </a:r>
          </a:p>
          <a:p>
            <a:r>
              <a:rPr kumimoji="1" lang="en-US" altLang="ja-JP" dirty="0" smtClean="0"/>
              <a:t>2005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15</a:t>
            </a:r>
            <a:r>
              <a:rPr kumimoji="1" lang="ja-JP" altLang="en-US" dirty="0" smtClean="0"/>
              <a:t>日にカリフォルニア州サンマテオで設立した。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ニコニコ動画</a:t>
            </a:r>
          </a:p>
          <a:p>
            <a:r>
              <a:rPr kumimoji="1" lang="en-US" altLang="ja-JP" dirty="0" smtClean="0"/>
              <a:t>2006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月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ニコニコ動画は、ドワンゴ代表取締役会長でニワンゴの</a:t>
            </a:r>
          </a:p>
          <a:p>
            <a:r>
              <a:rPr kumimoji="1" lang="ja-JP" altLang="en-US" dirty="0" smtClean="0"/>
              <a:t>代表取締役社長も務める川上量生氏と、ドワンゴ研究開発本部 研究開発部 </a:t>
            </a:r>
          </a:p>
          <a:p>
            <a:r>
              <a:rPr kumimoji="1" lang="ja-JP" altLang="en-US" dirty="0" smtClean="0"/>
              <a:t>技術支援セクションの戀塚昭彦氏の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人が中心となって開発された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ニコニコ生放送</a:t>
            </a:r>
          </a:p>
          <a:p>
            <a:r>
              <a:rPr kumimoji="1" lang="en-US" altLang="ja-JP" dirty="0" smtClean="0"/>
              <a:t>2008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日サービス開始　</a:t>
            </a:r>
            <a:r>
              <a:rPr kumimoji="1" lang="en-US" altLang="ja-JP" dirty="0" smtClean="0"/>
              <a:t>50</a:t>
            </a:r>
            <a:r>
              <a:rPr kumimoji="1" lang="ja-JP" altLang="en-US" dirty="0" smtClean="0"/>
              <a:t>枠</a:t>
            </a:r>
          </a:p>
          <a:p>
            <a:endParaRPr kumimoji="1" lang="ja-JP" altLang="en-US" dirty="0" smtClean="0"/>
          </a:p>
          <a:p>
            <a:r>
              <a:rPr kumimoji="1" lang="en-US" altLang="ja-JP" dirty="0" err="1" smtClean="0"/>
              <a:t>Ustream</a:t>
            </a:r>
            <a:endParaRPr kumimoji="1" lang="en-US" altLang="ja-JP" dirty="0" smtClean="0"/>
          </a:p>
          <a:p>
            <a:r>
              <a:rPr kumimoji="1" lang="en-US" altLang="ja-JP" dirty="0" smtClean="0"/>
              <a:t>2007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月に設立された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err="1" smtClean="0"/>
              <a:t>ようつべ</a:t>
            </a:r>
            <a:endParaRPr kumimoji="1" lang="ja-JP" altLang="en-US" dirty="0" smtClean="0"/>
          </a:p>
          <a:p>
            <a:r>
              <a:rPr kumimoji="1" lang="en-US" altLang="ja-JP" dirty="0" smtClean="0"/>
              <a:t>YouTube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PayPal</a:t>
            </a:r>
            <a:r>
              <a:rPr kumimoji="1" lang="ja-JP" altLang="en-US" dirty="0" smtClean="0"/>
              <a:t>の従業員であったチャド・ハーリー、</a:t>
            </a:r>
          </a:p>
          <a:p>
            <a:r>
              <a:rPr kumimoji="1" lang="ja-JP" altLang="en-US" dirty="0" smtClean="0"/>
              <a:t>スティーブ・チェン、ジョード・カリムらが</a:t>
            </a:r>
          </a:p>
          <a:p>
            <a:r>
              <a:rPr kumimoji="1" lang="en-US" altLang="ja-JP" dirty="0" smtClean="0"/>
              <a:t>2005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15</a:t>
            </a:r>
            <a:r>
              <a:rPr kumimoji="1" lang="ja-JP" altLang="en-US" dirty="0" smtClean="0"/>
              <a:t>日にカリフォルニア州サンマテオで設立した。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ニコニコ動画</a:t>
            </a:r>
          </a:p>
          <a:p>
            <a:r>
              <a:rPr kumimoji="1" lang="en-US" altLang="ja-JP" dirty="0" smtClean="0"/>
              <a:t>2006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月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ニコニコ動画は、ドワンゴ代表取締役会長でニワンゴの</a:t>
            </a:r>
          </a:p>
          <a:p>
            <a:r>
              <a:rPr kumimoji="1" lang="ja-JP" altLang="en-US" dirty="0" smtClean="0"/>
              <a:t>代表取締役社長も務める川上量生氏と、ドワンゴ研究開発本部 研究開発部 </a:t>
            </a:r>
          </a:p>
          <a:p>
            <a:r>
              <a:rPr kumimoji="1" lang="ja-JP" altLang="en-US" dirty="0" smtClean="0"/>
              <a:t>技術支援セクションの戀塚昭彦氏の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人が中心となって開発された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ニコニコ生放送</a:t>
            </a:r>
          </a:p>
          <a:p>
            <a:r>
              <a:rPr kumimoji="1" lang="en-US" altLang="ja-JP" dirty="0" smtClean="0"/>
              <a:t>2008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日サービス開始　</a:t>
            </a:r>
            <a:r>
              <a:rPr kumimoji="1" lang="en-US" altLang="ja-JP" dirty="0" smtClean="0"/>
              <a:t>50</a:t>
            </a:r>
            <a:r>
              <a:rPr kumimoji="1" lang="ja-JP" altLang="en-US" dirty="0" smtClean="0"/>
              <a:t>枠</a:t>
            </a:r>
          </a:p>
          <a:p>
            <a:endParaRPr kumimoji="1" lang="ja-JP" altLang="en-US" dirty="0" smtClean="0"/>
          </a:p>
          <a:p>
            <a:r>
              <a:rPr kumimoji="1" lang="en-US" altLang="ja-JP" dirty="0" err="1" smtClean="0"/>
              <a:t>Ustream</a:t>
            </a:r>
            <a:endParaRPr kumimoji="1" lang="en-US" altLang="ja-JP" dirty="0" smtClean="0"/>
          </a:p>
          <a:p>
            <a:r>
              <a:rPr kumimoji="1" lang="en-US" altLang="ja-JP" dirty="0" smtClean="0"/>
              <a:t>2007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月に設立された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スライド イメージ プレースホルダ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smtClean="0"/>
          </a:p>
        </p:txBody>
      </p:sp>
      <p:sp>
        <p:nvSpPr>
          <p:cNvPr id="21507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E4BE9A-3370-4171-AAE8-DA47784A1586}" type="slidenum">
              <a:rPr lang="ja-JP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9600E-8540-43D5-94D3-103CAFC16C93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D3581-66FD-4FD3-A2EF-60D238D5107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hamarabo\Desktop\Live%202010&#24180;10&#26376;28&#26085;07&#26178;40&#20998;14&#31186;.asf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6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1.jpeg"/><Relationship Id="rId4" Type="http://schemas.openxmlformats.org/officeDocument/2006/relationships/image" Target="../media/image3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8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41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571472" y="2143116"/>
            <a:ext cx="8101042" cy="1512889"/>
          </a:xfrm>
        </p:spPr>
        <p:txBody>
          <a:bodyPr>
            <a:noAutofit/>
          </a:bodyPr>
          <a:lstStyle/>
          <a:p>
            <a:r>
              <a:rPr lang="ja-JP" altLang="en-US" sz="3600" dirty="0" smtClean="0"/>
              <a:t>アバターを介した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ストリーミング動画配信による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新たなコミュニケーションサービスの実現</a:t>
            </a:r>
            <a:endParaRPr kumimoji="1" lang="ja-JP" altLang="en-US" sz="3600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しっかりシュール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動画配信サービスの傾向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026" name="Picture 2" descr="G:\Desktop\ニコニコ動画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511" y="1988840"/>
            <a:ext cx="8865985" cy="4608512"/>
          </a:xfrm>
          <a:prstGeom prst="rect">
            <a:avLst/>
          </a:prstGeom>
          <a:noFill/>
        </p:spPr>
      </p:pic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076825" y="1341115"/>
            <a:ext cx="4006850" cy="4897438"/>
            <a:chOff x="3198" y="618"/>
            <a:chExt cx="2524" cy="3085"/>
          </a:xfrm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3198" y="1253"/>
              <a:ext cx="1633" cy="245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4150" y="618"/>
              <a:ext cx="1572" cy="862"/>
            </a:xfrm>
            <a:prstGeom prst="wedgeRoundRectCallout">
              <a:avLst>
                <a:gd name="adj1" fmla="val -32889"/>
                <a:gd name="adj2" fmla="val 71579"/>
                <a:gd name="adj3" fmla="val 16667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ja-JP" altLang="en-US" sz="2800" dirty="0" smtClean="0">
                  <a:solidFill>
                    <a:schemeClr val="bg1"/>
                  </a:solidFill>
                </a:rPr>
                <a:t>その場面での</a:t>
              </a:r>
              <a:endParaRPr lang="ja-JP" altLang="en-US" sz="2800" dirty="0">
                <a:solidFill>
                  <a:schemeClr val="bg1"/>
                </a:solidFill>
              </a:endParaRPr>
            </a:p>
            <a:p>
              <a:pPr algn="ctr"/>
              <a:r>
                <a:rPr lang="ja-JP" altLang="en-US" sz="2800" dirty="0">
                  <a:solidFill>
                    <a:schemeClr val="bg1"/>
                  </a:solidFill>
                </a:rPr>
                <a:t>コメント</a:t>
              </a:r>
              <a:endParaRPr lang="ja-JP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0" y="1701478"/>
            <a:ext cx="7523163" cy="4632325"/>
            <a:chOff x="0" y="845"/>
            <a:chExt cx="4739" cy="2918"/>
          </a:xfrm>
        </p:grpSpPr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0" y="1393"/>
              <a:ext cx="4739" cy="2370"/>
              <a:chOff x="0" y="1393"/>
              <a:chExt cx="4739" cy="2370"/>
            </a:xfrm>
          </p:grpSpPr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0" y="1393"/>
                <a:ext cx="3379" cy="2370"/>
                <a:chOff x="0" y="1393"/>
                <a:chExt cx="3379" cy="2370"/>
              </a:xfrm>
            </p:grpSpPr>
            <p:sp>
              <p:nvSpPr>
                <p:cNvPr id="15" name="Oval 12"/>
                <p:cNvSpPr>
                  <a:spLocks noChangeArrowheads="1"/>
                </p:cNvSpPr>
                <p:nvPr/>
              </p:nvSpPr>
              <p:spPr bwMode="auto">
                <a:xfrm>
                  <a:off x="0" y="1393"/>
                  <a:ext cx="3379" cy="994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762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6" name="AutoShape 13"/>
                <p:cNvSpPr>
                  <a:spLocks noChangeArrowheads="1"/>
                </p:cNvSpPr>
                <p:nvPr/>
              </p:nvSpPr>
              <p:spPr bwMode="auto">
                <a:xfrm>
                  <a:off x="113" y="3067"/>
                  <a:ext cx="3210" cy="696"/>
                </a:xfrm>
                <a:prstGeom prst="wedgeRoundRectCallout">
                  <a:avLst>
                    <a:gd name="adj1" fmla="val 14954"/>
                    <a:gd name="adj2" fmla="val -113218"/>
                    <a:gd name="adj3" fmla="val 16667"/>
                  </a:avLst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 anchorCtr="1"/>
                <a:lstStyle/>
                <a:p>
                  <a:pPr algn="ctr"/>
                  <a:r>
                    <a:rPr lang="ja-JP" altLang="en-US" sz="2800" dirty="0">
                      <a:solidFill>
                        <a:schemeClr val="bg1"/>
                      </a:solidFill>
                    </a:rPr>
                    <a:t>画面上にコメントが流れる</a:t>
                  </a:r>
                  <a:endParaRPr lang="ja-JP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3560" y="1570"/>
                <a:ext cx="1179" cy="186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2" name="AutoShape 19"/>
            <p:cNvSpPr>
              <a:spLocks noChangeArrowheads="1"/>
            </p:cNvSpPr>
            <p:nvPr/>
          </p:nvSpPr>
          <p:spPr bwMode="auto">
            <a:xfrm rot="10800000">
              <a:off x="2608" y="845"/>
              <a:ext cx="1814" cy="908"/>
            </a:xfrm>
            <a:prstGeom prst="curvedUpArrow">
              <a:avLst>
                <a:gd name="adj1" fmla="val 37900"/>
                <a:gd name="adj2" fmla="val 79912"/>
                <a:gd name="adj3" fmla="val 33333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10800000" wrap="none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0" name="グループ化 22"/>
          <p:cNvGrpSpPr/>
          <p:nvPr/>
        </p:nvGrpSpPr>
        <p:grpSpPr>
          <a:xfrm>
            <a:off x="323528" y="1196752"/>
            <a:ext cx="2448272" cy="1008112"/>
            <a:chOff x="0" y="260648"/>
            <a:chExt cx="2448272" cy="100811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" name="角丸四角形 20"/>
            <p:cNvSpPr/>
            <p:nvPr/>
          </p:nvSpPr>
          <p:spPr>
            <a:xfrm>
              <a:off x="0" y="260648"/>
              <a:ext cx="2448272" cy="100811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Picture 3" descr="C:\Documents and Settings\Shule\デスクトップ\ニコ動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6506" y="332656"/>
              <a:ext cx="2071702" cy="8640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30"/>
          <p:cNvGrpSpPr/>
          <p:nvPr/>
        </p:nvGrpSpPr>
        <p:grpSpPr>
          <a:xfrm>
            <a:off x="252915" y="1484784"/>
            <a:ext cx="2318821" cy="4658860"/>
            <a:chOff x="252915" y="1479922"/>
            <a:chExt cx="2520280" cy="4896544"/>
          </a:xfrm>
        </p:grpSpPr>
        <p:sp>
          <p:nvSpPr>
            <p:cNvPr id="7" name="角丸四角形 6"/>
            <p:cNvSpPr/>
            <p:nvPr/>
          </p:nvSpPr>
          <p:spPr>
            <a:xfrm>
              <a:off x="252915" y="1479922"/>
              <a:ext cx="2520280" cy="4896544"/>
            </a:xfrm>
            <a:prstGeom prst="roundRect">
              <a:avLst/>
            </a:prstGeom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  <p:pic>
          <p:nvPicPr>
            <p:cNvPr id="1026" name="Picture 2" descr="C:\Documents and Settings\Shule\デスクトップ\youtub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8072" y="1586890"/>
              <a:ext cx="1656184" cy="757113"/>
            </a:xfrm>
            <a:prstGeom prst="rect">
              <a:avLst/>
            </a:prstGeom>
            <a:noFill/>
          </p:spPr>
        </p:pic>
        <p:cxnSp>
          <p:nvCxnSpPr>
            <p:cNvPr id="17" name="直線コネクタ 16"/>
            <p:cNvCxnSpPr/>
            <p:nvPr/>
          </p:nvCxnSpPr>
          <p:spPr>
            <a:xfrm>
              <a:off x="277688" y="2416026"/>
              <a:ext cx="2495507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29"/>
          <p:cNvGrpSpPr/>
          <p:nvPr/>
        </p:nvGrpSpPr>
        <p:grpSpPr>
          <a:xfrm>
            <a:off x="3059832" y="1484784"/>
            <a:ext cx="2369423" cy="4658860"/>
            <a:chOff x="3133240" y="1479922"/>
            <a:chExt cx="2520315" cy="489654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8" name="角丸四角形 17"/>
            <p:cNvSpPr/>
            <p:nvPr/>
          </p:nvSpPr>
          <p:spPr>
            <a:xfrm>
              <a:off x="3133240" y="1479922"/>
              <a:ext cx="2520315" cy="4896544"/>
            </a:xfrm>
            <a:prstGeom prst="roundRect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  <p:pic>
          <p:nvPicPr>
            <p:cNvPr id="1027" name="Picture 3" descr="C:\Documents and Settings\Shule\デスクトップ\ニコ動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28392" y="1551915"/>
              <a:ext cx="1716191" cy="792088"/>
            </a:xfrm>
            <a:prstGeom prst="rect">
              <a:avLst/>
            </a:prstGeom>
            <a:grpFill/>
          </p:spPr>
        </p:pic>
        <p:cxnSp>
          <p:nvCxnSpPr>
            <p:cNvPr id="20" name="直線コネクタ 19"/>
            <p:cNvCxnSpPr/>
            <p:nvPr/>
          </p:nvCxnSpPr>
          <p:spPr>
            <a:xfrm>
              <a:off x="3148564" y="2416026"/>
              <a:ext cx="2495507" cy="0"/>
            </a:xfrm>
            <a:prstGeom prst="line">
              <a:avLst/>
            </a:prstGeom>
            <a:grp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グループ化 36"/>
          <p:cNvGrpSpPr/>
          <p:nvPr/>
        </p:nvGrpSpPr>
        <p:grpSpPr>
          <a:xfrm>
            <a:off x="5940152" y="1484784"/>
            <a:ext cx="2775252" cy="4658860"/>
            <a:chOff x="5940152" y="1484784"/>
            <a:chExt cx="3011628" cy="4896544"/>
          </a:xfrm>
          <a:solidFill>
            <a:schemeClr val="accent5">
              <a:lumMod val="40000"/>
              <a:lumOff val="60000"/>
            </a:schemeClr>
          </a:solidFill>
        </p:grpSpPr>
        <p:grpSp>
          <p:nvGrpSpPr>
            <p:cNvPr id="6" name="グループ化 35"/>
            <p:cNvGrpSpPr/>
            <p:nvPr/>
          </p:nvGrpSpPr>
          <p:grpSpPr>
            <a:xfrm>
              <a:off x="5940152" y="1484784"/>
              <a:ext cx="3011628" cy="4896544"/>
              <a:chOff x="6132372" y="1484784"/>
              <a:chExt cx="2688100" cy="4896544"/>
            </a:xfrm>
            <a:grpFill/>
          </p:grpSpPr>
          <p:sp>
            <p:nvSpPr>
              <p:cNvPr id="19" name="角丸四角形 18"/>
              <p:cNvSpPr/>
              <p:nvPr/>
            </p:nvSpPr>
            <p:spPr>
              <a:xfrm>
                <a:off x="6145852" y="1484784"/>
                <a:ext cx="2674620" cy="4896544"/>
              </a:xfrm>
              <a:prstGeom prst="roundRect">
                <a:avLst/>
              </a:prstGeom>
              <a:grpFill/>
              <a:ln w="444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3200" dirty="0"/>
              </a:p>
            </p:txBody>
          </p:sp>
          <p:cxnSp>
            <p:nvCxnSpPr>
              <p:cNvPr id="24" name="直線コネクタ 23"/>
              <p:cNvCxnSpPr/>
              <p:nvPr/>
            </p:nvCxnSpPr>
            <p:spPr>
              <a:xfrm>
                <a:off x="6132372" y="2453059"/>
                <a:ext cx="2668110" cy="0"/>
              </a:xfrm>
              <a:prstGeom prst="line">
                <a:avLst/>
              </a:prstGeom>
              <a:grp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C:\Documents and Settings\Shule\デスクトップ\ニコ生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65830" y="1695921"/>
              <a:ext cx="2144238" cy="576064"/>
            </a:xfrm>
            <a:prstGeom prst="rect">
              <a:avLst/>
            </a:prstGeom>
            <a:grpFill/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動画配信サービスの傾向</a:t>
            </a:r>
            <a:endParaRPr kumimoji="1" lang="ja-JP" altLang="en-US" dirty="0"/>
          </a:p>
        </p:txBody>
      </p:sp>
      <p:pic>
        <p:nvPicPr>
          <p:cNvPr id="1029" name="Picture 5" descr="C:\Documents and Settings\Shule\デスクトップ\yu_youtub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061" y="2500306"/>
            <a:ext cx="1950799" cy="2375972"/>
          </a:xfrm>
          <a:prstGeom prst="rect">
            <a:avLst/>
          </a:prstGeom>
          <a:noFill/>
        </p:spPr>
      </p:pic>
      <p:pic>
        <p:nvPicPr>
          <p:cNvPr id="8" name="Picture 2" descr="C:\Users\hamarabo\Desktop\図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21922" y="2616793"/>
            <a:ext cx="2454706" cy="2312405"/>
          </a:xfrm>
          <a:prstGeom prst="rect">
            <a:avLst/>
          </a:prstGeom>
          <a:noFill/>
        </p:spPr>
      </p:pic>
      <p:pic>
        <p:nvPicPr>
          <p:cNvPr id="9" name="Picture 3" descr="C:\Users\hamarabo\Desktop\図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14678" y="2643182"/>
            <a:ext cx="2097037" cy="1928826"/>
          </a:xfrm>
          <a:prstGeom prst="rect">
            <a:avLst/>
          </a:prstGeom>
          <a:noFill/>
        </p:spPr>
      </p:pic>
      <p:sp>
        <p:nvSpPr>
          <p:cNvPr id="21" name="テキスト ボックス 20"/>
          <p:cNvSpPr txBox="1"/>
          <p:nvPr/>
        </p:nvSpPr>
        <p:spPr>
          <a:xfrm>
            <a:off x="807974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2005</a:t>
            </a:r>
            <a:endParaRPr kumimoji="1" lang="ja-JP" altLang="en-US" sz="3600" b="1" i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36932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2006</a:t>
            </a:r>
            <a:endParaRPr kumimoji="1" lang="ja-JP" altLang="en-US" sz="3600" b="1" i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880204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2008</a:t>
            </a:r>
            <a:endParaRPr kumimoji="1" lang="ja-JP" altLang="en-US" sz="3600" b="1" i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431478" y="5224908"/>
            <a:ext cx="1925944" cy="704422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solidFill>
                  <a:srgbClr val="00B0F0"/>
                </a:solidFill>
                <a:latin typeface="HGP創英角ｺﾞｼｯｸUB" pitchFamily="50" charset="-128"/>
                <a:ea typeface="HGP創英角ｺﾞｼｯｸUB" pitchFamily="50" charset="-128"/>
              </a:rPr>
              <a:t>動画ごと</a:t>
            </a:r>
            <a:endParaRPr kumimoji="1" lang="ja-JP" altLang="en-US" sz="3200" dirty="0">
              <a:solidFill>
                <a:srgbClr val="00B0F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3327078" y="5260670"/>
            <a:ext cx="1925944" cy="704422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solidFill>
                  <a:srgbClr val="00B0F0"/>
                </a:solidFill>
                <a:latin typeface="HGP創英角ｺﾞｼｯｸUB" pitchFamily="50" charset="-128"/>
                <a:ea typeface="HGP創英角ｺﾞｼｯｸUB" pitchFamily="50" charset="-128"/>
              </a:rPr>
              <a:t>時間ごと</a:t>
            </a:r>
            <a:endParaRPr kumimoji="1" lang="ja-JP" altLang="en-US" sz="3200" dirty="0">
              <a:solidFill>
                <a:srgbClr val="00B0F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動画配信サービスの傾向</a:t>
            </a:r>
          </a:p>
        </p:txBody>
      </p:sp>
      <p:sp>
        <p:nvSpPr>
          <p:cNvPr id="20482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ja-JP" altLang="en-US" smtClean="0"/>
          </a:p>
        </p:txBody>
      </p:sp>
      <p:pic>
        <p:nvPicPr>
          <p:cNvPr id="20483" name="Picture 4" descr="ニコ生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506" y="1628800"/>
            <a:ext cx="8916988" cy="488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4787900" y="981075"/>
            <a:ext cx="4295775" cy="4897438"/>
            <a:chOff x="3016" y="618"/>
            <a:chExt cx="2706" cy="3085"/>
          </a:xfrm>
        </p:grpSpPr>
        <p:sp>
          <p:nvSpPr>
            <p:cNvPr id="20492" name="Oval 5"/>
            <p:cNvSpPr>
              <a:spLocks noChangeArrowheads="1"/>
            </p:cNvSpPr>
            <p:nvPr/>
          </p:nvSpPr>
          <p:spPr bwMode="auto">
            <a:xfrm>
              <a:off x="3016" y="1253"/>
              <a:ext cx="1633" cy="245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0493" name="AutoShape 7"/>
            <p:cNvSpPr>
              <a:spLocks noChangeArrowheads="1"/>
            </p:cNvSpPr>
            <p:nvPr/>
          </p:nvSpPr>
          <p:spPr bwMode="auto">
            <a:xfrm>
              <a:off x="4150" y="618"/>
              <a:ext cx="1572" cy="862"/>
            </a:xfrm>
            <a:prstGeom prst="wedgeRoundRectCallout">
              <a:avLst>
                <a:gd name="adj1" fmla="val -32889"/>
                <a:gd name="adj2" fmla="val 71579"/>
                <a:gd name="adj3" fmla="val 16667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ja-JP" altLang="en-US" sz="2800" dirty="0">
                  <a:solidFill>
                    <a:schemeClr val="bg1"/>
                  </a:solidFill>
                </a:rPr>
                <a:t>リアルタイムな</a:t>
              </a:r>
            </a:p>
            <a:p>
              <a:pPr algn="ctr"/>
              <a:r>
                <a:rPr lang="ja-JP" altLang="en-US" sz="2800" dirty="0">
                  <a:solidFill>
                    <a:schemeClr val="bg1"/>
                  </a:solidFill>
                </a:rPr>
                <a:t>コメント</a:t>
              </a:r>
              <a:endParaRPr lang="ja-JP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2051050" y="5516563"/>
            <a:ext cx="6697663" cy="1079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</a:rPr>
              <a:t>配信者は音声によってコメント等に応答する</a:t>
            </a:r>
          </a:p>
        </p:txBody>
      </p:sp>
      <p:grpSp>
        <p:nvGrpSpPr>
          <p:cNvPr id="7" name="グループ化 20"/>
          <p:cNvGrpSpPr/>
          <p:nvPr/>
        </p:nvGrpSpPr>
        <p:grpSpPr>
          <a:xfrm>
            <a:off x="179512" y="1124744"/>
            <a:ext cx="2448272" cy="1008112"/>
            <a:chOff x="251520" y="116632"/>
            <a:chExt cx="2448272" cy="1008112"/>
          </a:xfrm>
        </p:grpSpPr>
        <p:sp>
          <p:nvSpPr>
            <p:cNvPr id="20" name="角丸四角形 19"/>
            <p:cNvSpPr/>
            <p:nvPr/>
          </p:nvSpPr>
          <p:spPr>
            <a:xfrm>
              <a:off x="251520" y="116632"/>
              <a:ext cx="2448272" cy="100811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Picture 4" descr="C:\Documents and Settings\Shule\デスクトップ\ニコ生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4292" y="290142"/>
              <a:ext cx="2252324" cy="6886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30"/>
          <p:cNvGrpSpPr/>
          <p:nvPr/>
        </p:nvGrpSpPr>
        <p:grpSpPr>
          <a:xfrm>
            <a:off x="252915" y="1484784"/>
            <a:ext cx="2318821" cy="4658860"/>
            <a:chOff x="252915" y="1479922"/>
            <a:chExt cx="2520280" cy="4896544"/>
          </a:xfrm>
        </p:grpSpPr>
        <p:sp>
          <p:nvSpPr>
            <p:cNvPr id="7" name="角丸四角形 6"/>
            <p:cNvSpPr/>
            <p:nvPr/>
          </p:nvSpPr>
          <p:spPr>
            <a:xfrm>
              <a:off x="252915" y="1479922"/>
              <a:ext cx="2520280" cy="4896544"/>
            </a:xfrm>
            <a:prstGeom prst="roundRect">
              <a:avLst/>
            </a:prstGeom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  <p:pic>
          <p:nvPicPr>
            <p:cNvPr id="1026" name="Picture 2" descr="C:\Documents and Settings\Shule\デスクトップ\youtub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8072" y="1586890"/>
              <a:ext cx="1656184" cy="757113"/>
            </a:xfrm>
            <a:prstGeom prst="rect">
              <a:avLst/>
            </a:prstGeom>
            <a:noFill/>
          </p:spPr>
        </p:pic>
        <p:cxnSp>
          <p:nvCxnSpPr>
            <p:cNvPr id="17" name="直線コネクタ 16"/>
            <p:cNvCxnSpPr/>
            <p:nvPr/>
          </p:nvCxnSpPr>
          <p:spPr>
            <a:xfrm>
              <a:off x="277688" y="2416026"/>
              <a:ext cx="2495507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29"/>
          <p:cNvGrpSpPr/>
          <p:nvPr/>
        </p:nvGrpSpPr>
        <p:grpSpPr>
          <a:xfrm>
            <a:off x="3059832" y="1484784"/>
            <a:ext cx="2369423" cy="4658860"/>
            <a:chOff x="3133240" y="1479922"/>
            <a:chExt cx="2520315" cy="489654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8" name="角丸四角形 17"/>
            <p:cNvSpPr/>
            <p:nvPr/>
          </p:nvSpPr>
          <p:spPr>
            <a:xfrm>
              <a:off x="3133240" y="1479922"/>
              <a:ext cx="2520315" cy="4896544"/>
            </a:xfrm>
            <a:prstGeom prst="roundRect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  <p:pic>
          <p:nvPicPr>
            <p:cNvPr id="1027" name="Picture 3" descr="C:\Documents and Settings\Shule\デスクトップ\ニコ動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28392" y="1551915"/>
              <a:ext cx="1716191" cy="792088"/>
            </a:xfrm>
            <a:prstGeom prst="rect">
              <a:avLst/>
            </a:prstGeom>
            <a:grpFill/>
          </p:spPr>
        </p:pic>
        <p:cxnSp>
          <p:nvCxnSpPr>
            <p:cNvPr id="20" name="直線コネクタ 19"/>
            <p:cNvCxnSpPr/>
            <p:nvPr/>
          </p:nvCxnSpPr>
          <p:spPr>
            <a:xfrm>
              <a:off x="3148564" y="2416026"/>
              <a:ext cx="2495507" cy="0"/>
            </a:xfrm>
            <a:prstGeom prst="line">
              <a:avLst/>
            </a:prstGeom>
            <a:grp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グループ化 36"/>
          <p:cNvGrpSpPr/>
          <p:nvPr/>
        </p:nvGrpSpPr>
        <p:grpSpPr>
          <a:xfrm>
            <a:off x="5940152" y="1484784"/>
            <a:ext cx="2775252" cy="4658860"/>
            <a:chOff x="5940152" y="1484784"/>
            <a:chExt cx="3011628" cy="4896544"/>
          </a:xfrm>
        </p:grpSpPr>
        <p:grpSp>
          <p:nvGrpSpPr>
            <p:cNvPr id="6" name="グループ化 35"/>
            <p:cNvGrpSpPr/>
            <p:nvPr/>
          </p:nvGrpSpPr>
          <p:grpSpPr>
            <a:xfrm>
              <a:off x="5940152" y="1484784"/>
              <a:ext cx="3011628" cy="4896544"/>
              <a:chOff x="6132372" y="1484784"/>
              <a:chExt cx="2688100" cy="4896544"/>
            </a:xfrm>
          </p:grpSpPr>
          <p:sp>
            <p:nvSpPr>
              <p:cNvPr id="19" name="角丸四角形 18"/>
              <p:cNvSpPr/>
              <p:nvPr/>
            </p:nvSpPr>
            <p:spPr>
              <a:xfrm>
                <a:off x="6145852" y="1484784"/>
                <a:ext cx="2674620" cy="489654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44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3200" dirty="0"/>
              </a:p>
            </p:txBody>
          </p:sp>
          <p:cxnSp>
            <p:nvCxnSpPr>
              <p:cNvPr id="24" name="直線コネクタ 23"/>
              <p:cNvCxnSpPr/>
              <p:nvPr/>
            </p:nvCxnSpPr>
            <p:spPr>
              <a:xfrm>
                <a:off x="6132372" y="2453059"/>
                <a:ext cx="2668110" cy="0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C:\Documents and Settings\Shule\デスクトップ\ニコ生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65830" y="1695921"/>
              <a:ext cx="2144238" cy="576064"/>
            </a:xfrm>
            <a:prstGeom prst="rect">
              <a:avLst/>
            </a:prstGeom>
            <a:noFill/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動画配信サービスの傾向</a:t>
            </a:r>
            <a:endParaRPr kumimoji="1" lang="ja-JP" altLang="en-US" dirty="0"/>
          </a:p>
        </p:txBody>
      </p:sp>
      <p:pic>
        <p:nvPicPr>
          <p:cNvPr id="1029" name="Picture 5" descr="C:\Documents and Settings\Shule\デスクトップ\yu_youtub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061" y="2500306"/>
            <a:ext cx="1950799" cy="2375972"/>
          </a:xfrm>
          <a:prstGeom prst="rect">
            <a:avLst/>
          </a:prstGeom>
          <a:noFill/>
        </p:spPr>
      </p:pic>
      <p:pic>
        <p:nvPicPr>
          <p:cNvPr id="8" name="Picture 2" descr="C:\Users\hamarabo\Desktop\図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21922" y="2616793"/>
            <a:ext cx="2454706" cy="2312405"/>
          </a:xfrm>
          <a:prstGeom prst="rect">
            <a:avLst/>
          </a:prstGeom>
          <a:noFill/>
        </p:spPr>
      </p:pic>
      <p:pic>
        <p:nvPicPr>
          <p:cNvPr id="9" name="Picture 3" descr="C:\Users\hamarabo\Desktop\図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14678" y="2643182"/>
            <a:ext cx="2097037" cy="1928826"/>
          </a:xfrm>
          <a:prstGeom prst="rect">
            <a:avLst/>
          </a:prstGeom>
          <a:noFill/>
        </p:spPr>
      </p:pic>
      <p:sp>
        <p:nvSpPr>
          <p:cNvPr id="21" name="テキスト ボックス 20"/>
          <p:cNvSpPr txBox="1"/>
          <p:nvPr/>
        </p:nvSpPr>
        <p:spPr>
          <a:xfrm>
            <a:off x="807974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2005</a:t>
            </a:r>
            <a:endParaRPr kumimoji="1" lang="ja-JP" altLang="en-US" sz="3600" b="1" i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36932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2006</a:t>
            </a:r>
            <a:endParaRPr kumimoji="1" lang="ja-JP" altLang="en-US" sz="3600" b="1" i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880204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2008</a:t>
            </a:r>
            <a:endParaRPr kumimoji="1" lang="ja-JP" altLang="en-US" sz="3600" b="1" i="1" dirty="0"/>
          </a:p>
        </p:txBody>
      </p:sp>
      <p:sp>
        <p:nvSpPr>
          <p:cNvPr id="29" name="右矢印 28"/>
          <p:cNvSpPr/>
          <p:nvPr/>
        </p:nvSpPr>
        <p:spPr>
          <a:xfrm>
            <a:off x="5357818" y="5286388"/>
            <a:ext cx="642942" cy="71438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/>
          <p:cNvSpPr/>
          <p:nvPr/>
        </p:nvSpPr>
        <p:spPr>
          <a:xfrm>
            <a:off x="2500298" y="5286388"/>
            <a:ext cx="642942" cy="71438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31478" y="5224908"/>
            <a:ext cx="1925944" cy="704422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solidFill>
                  <a:srgbClr val="00B0F0"/>
                </a:solidFill>
                <a:latin typeface="HGP創英角ｺﾞｼｯｸUB" pitchFamily="50" charset="-128"/>
                <a:ea typeface="HGP創英角ｺﾞｼｯｸUB" pitchFamily="50" charset="-128"/>
              </a:rPr>
              <a:t>動画ごと</a:t>
            </a:r>
            <a:endParaRPr kumimoji="1" lang="ja-JP" altLang="en-US" sz="3200" dirty="0">
              <a:solidFill>
                <a:srgbClr val="00B0F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3286116" y="5224908"/>
            <a:ext cx="1925944" cy="704422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solidFill>
                  <a:srgbClr val="00B0F0"/>
                </a:solidFill>
                <a:latin typeface="HGP創英角ｺﾞｼｯｸUB" pitchFamily="50" charset="-128"/>
                <a:ea typeface="HGP創英角ｺﾞｼｯｸUB" pitchFamily="50" charset="-128"/>
              </a:rPr>
              <a:t>時間ごと</a:t>
            </a:r>
            <a:endParaRPr kumimoji="1" lang="ja-JP" altLang="en-US" sz="3200" dirty="0">
              <a:solidFill>
                <a:srgbClr val="00B0F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143636" y="5245430"/>
            <a:ext cx="2428892" cy="704422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solidFill>
                  <a:srgbClr val="00B0F0"/>
                </a:solidFill>
                <a:latin typeface="HGP創英角ｺﾞｼｯｸUB" pitchFamily="50" charset="-128"/>
                <a:ea typeface="HGP創英角ｺﾞｼｯｸUB" pitchFamily="50" charset="-128"/>
              </a:rPr>
              <a:t>リアルタイム</a:t>
            </a:r>
            <a:endParaRPr kumimoji="1" lang="ja-JP" altLang="en-US" sz="3200" dirty="0">
              <a:solidFill>
                <a:srgbClr val="00B0F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31" name="角丸四角形 30"/>
          <p:cNvSpPr/>
          <p:nvPr/>
        </p:nvSpPr>
        <p:spPr>
          <a:xfrm>
            <a:off x="714348" y="1571612"/>
            <a:ext cx="7572428" cy="4429156"/>
          </a:xfrm>
          <a:prstGeom prst="roundRect">
            <a:avLst/>
          </a:prstGeom>
          <a:gradFill flip="none" rotWithShape="1">
            <a:gsLst>
              <a:gs pos="45000">
                <a:srgbClr val="00B0F0"/>
              </a:gs>
              <a:gs pos="0">
                <a:schemeClr val="accent1">
                  <a:lumMod val="75000"/>
                </a:schemeClr>
              </a:gs>
              <a:gs pos="75000">
                <a:srgbClr val="0070C0"/>
              </a:gs>
            </a:gsLst>
            <a:lin ang="15000000" scaled="0"/>
            <a:tileRect/>
          </a:gradFill>
          <a:ln w="76200"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i="1" dirty="0" smtClean="0">
                <a:solidFill>
                  <a:srgbClr val="FFFF75"/>
                </a:solidFill>
                <a:latin typeface="+mn-ea"/>
              </a:rPr>
              <a:t>コミュニケーションの発展</a:t>
            </a:r>
            <a:endParaRPr kumimoji="1" lang="ja-JP" altLang="en-US" sz="6000" i="1" dirty="0">
              <a:solidFill>
                <a:srgbClr val="FFFF75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既存システムの問題点①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kumimoji="1" lang="ja-JP" altLang="en-US" dirty="0"/>
          </a:p>
        </p:txBody>
      </p:sp>
      <p:pic>
        <p:nvPicPr>
          <p:cNvPr id="1026" name="Picture 2" descr="C:\Documents and Settings\Shule\デスクトップ\サムネ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7946" y="2348880"/>
            <a:ext cx="5848350" cy="5381625"/>
          </a:xfrm>
          <a:prstGeom prst="rect">
            <a:avLst/>
          </a:prstGeom>
          <a:noFill/>
        </p:spPr>
      </p:pic>
      <p:sp>
        <p:nvSpPr>
          <p:cNvPr id="7" name="正方形/長方形 6"/>
          <p:cNvSpPr/>
          <p:nvPr/>
        </p:nvSpPr>
        <p:spPr>
          <a:xfrm>
            <a:off x="4283968" y="2708920"/>
            <a:ext cx="2880320" cy="1152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87624" y="2348880"/>
            <a:ext cx="6120680" cy="4104456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/>
          <p:cNvSpPr/>
          <p:nvPr/>
        </p:nvSpPr>
        <p:spPr>
          <a:xfrm>
            <a:off x="6372200" y="1484784"/>
            <a:ext cx="1944216" cy="792088"/>
          </a:xfrm>
          <a:prstGeom prst="wedgeRoundRectCallout">
            <a:avLst>
              <a:gd name="adj1" fmla="val -39488"/>
              <a:gd name="adj2" fmla="val 10263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配信一覧</a:t>
            </a:r>
            <a:endParaRPr kumimoji="1" lang="ja-JP" altLang="en-US" sz="2400" dirty="0"/>
          </a:p>
        </p:txBody>
      </p:sp>
      <p:sp>
        <p:nvSpPr>
          <p:cNvPr id="8" name="角丸四角形吹き出し 7"/>
          <p:cNvSpPr/>
          <p:nvPr/>
        </p:nvSpPr>
        <p:spPr>
          <a:xfrm>
            <a:off x="4788024" y="4365104"/>
            <a:ext cx="2808312" cy="792088"/>
          </a:xfrm>
          <a:prstGeom prst="wedgeRoundRectCallout">
            <a:avLst>
              <a:gd name="adj1" fmla="val -23509"/>
              <a:gd name="adj2" fmla="val -9009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お絵かき配信</a:t>
            </a:r>
            <a:endParaRPr kumimoji="1" lang="ja-JP" altLang="en-US" sz="2400" dirty="0"/>
          </a:p>
        </p:txBody>
      </p:sp>
      <p:pic>
        <p:nvPicPr>
          <p:cNvPr id="1027" name="Picture 3" descr="C:\Documents and Settings\Shule\デスクトップ\ポケモン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82" y="2132856"/>
            <a:ext cx="8270436" cy="4464496"/>
          </a:xfrm>
          <a:prstGeom prst="rect">
            <a:avLst/>
          </a:prstGeom>
          <a:noFill/>
        </p:spPr>
      </p:pic>
      <p:sp>
        <p:nvSpPr>
          <p:cNvPr id="13" name="正方形/長方形 12"/>
          <p:cNvSpPr/>
          <p:nvPr/>
        </p:nvSpPr>
        <p:spPr>
          <a:xfrm>
            <a:off x="1475656" y="3933056"/>
            <a:ext cx="2880320" cy="1224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吹き出し 13"/>
          <p:cNvSpPr/>
          <p:nvPr/>
        </p:nvSpPr>
        <p:spPr>
          <a:xfrm>
            <a:off x="1979712" y="5589240"/>
            <a:ext cx="2808312" cy="792088"/>
          </a:xfrm>
          <a:prstGeom prst="wedgeRoundRectCallout">
            <a:avLst>
              <a:gd name="adj1" fmla="val -23509"/>
              <a:gd name="adj2" fmla="val -9009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熱帯魚配信</a:t>
            </a:r>
            <a:endParaRPr kumimoji="1" lang="ja-JP" altLang="en-US" sz="2400" dirty="0"/>
          </a:p>
        </p:txBody>
      </p:sp>
      <p:pic>
        <p:nvPicPr>
          <p:cNvPr id="1029" name="Picture 5" descr="C:\Documents and Settings\Shule\デスクトップ\熱帯魚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100936"/>
            <a:ext cx="7872239" cy="4352400"/>
          </a:xfrm>
          <a:prstGeom prst="rect">
            <a:avLst/>
          </a:prstGeom>
          <a:noFill/>
        </p:spPr>
      </p:pic>
      <p:sp>
        <p:nvSpPr>
          <p:cNvPr id="17" name="円/楕円 16"/>
          <p:cNvSpPr/>
          <p:nvPr/>
        </p:nvSpPr>
        <p:spPr>
          <a:xfrm>
            <a:off x="1331640" y="1772816"/>
            <a:ext cx="3528392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お絵かき配信</a:t>
            </a:r>
            <a:endParaRPr kumimoji="1" lang="ja-JP" altLang="en-US" sz="2800" dirty="0"/>
          </a:p>
        </p:txBody>
      </p:sp>
      <p:sp>
        <p:nvSpPr>
          <p:cNvPr id="18" name="角丸四角形 17"/>
          <p:cNvSpPr/>
          <p:nvPr/>
        </p:nvSpPr>
        <p:spPr>
          <a:xfrm>
            <a:off x="5004048" y="2636912"/>
            <a:ext cx="3528392" cy="3024336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331640" y="1772816"/>
            <a:ext cx="3528392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熱帯魚配信</a:t>
            </a:r>
            <a:endParaRPr kumimoji="1" lang="ja-JP" altLang="en-US" sz="2800" dirty="0"/>
          </a:p>
        </p:txBody>
      </p:sp>
      <p:sp>
        <p:nvSpPr>
          <p:cNvPr id="20" name="角丸四角形 19"/>
          <p:cNvSpPr/>
          <p:nvPr/>
        </p:nvSpPr>
        <p:spPr>
          <a:xfrm>
            <a:off x="5004048" y="2636912"/>
            <a:ext cx="3528392" cy="3024336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1785918" y="3357562"/>
            <a:ext cx="5544616" cy="172819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 dirty="0" smtClean="0"/>
              <a:t>配信ごとに</a:t>
            </a:r>
            <a:endParaRPr kumimoji="1" lang="en-US" altLang="ja-JP" sz="3600" b="1" dirty="0" smtClean="0"/>
          </a:p>
          <a:p>
            <a:pPr algn="ctr"/>
            <a:r>
              <a:rPr kumimoji="1" lang="ja-JP" altLang="en-US" sz="3600" b="1" dirty="0" smtClean="0"/>
              <a:t>孤立してしまっている</a:t>
            </a:r>
            <a:endParaRPr kumimoji="1" lang="ja-JP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1" grpId="1" animBg="1"/>
      <p:bldP spid="6" grpId="0" animBg="1"/>
      <p:bldP spid="6" grpId="1" animBg="1"/>
      <p:bldP spid="8" grpId="0" animBg="1"/>
      <p:bldP spid="8" grpId="1" animBg="1"/>
      <p:bldP spid="13" grpId="0" animBg="1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既存システムの問題点②</a:t>
            </a:r>
            <a:endParaRPr kumimoji="1" lang="ja-JP" altLang="en-US" dirty="0"/>
          </a:p>
        </p:txBody>
      </p:sp>
      <p:pic>
        <p:nvPicPr>
          <p:cNvPr id="1026" name="Picture 2" descr="C:\Users\hamarabo\Desktop\プログラム配信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000240"/>
            <a:ext cx="7534010" cy="4133844"/>
          </a:xfrm>
          <a:prstGeom prst="rect">
            <a:avLst/>
          </a:prstGeom>
          <a:noFill/>
        </p:spPr>
      </p:pic>
      <p:sp>
        <p:nvSpPr>
          <p:cNvPr id="6" name="角丸四角形 5"/>
          <p:cNvSpPr/>
          <p:nvPr/>
        </p:nvSpPr>
        <p:spPr>
          <a:xfrm>
            <a:off x="4857752" y="2643182"/>
            <a:ext cx="3071834" cy="2786082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928662" y="5715016"/>
            <a:ext cx="3214710" cy="428628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500166" y="4857760"/>
            <a:ext cx="2143140" cy="857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書き込み</a:t>
            </a:r>
            <a:endParaRPr kumimoji="1" lang="ja-JP" altLang="en-US" sz="2800" dirty="0"/>
          </a:p>
        </p:txBody>
      </p:sp>
      <p:sp>
        <p:nvSpPr>
          <p:cNvPr id="10" name="角丸四角形 9"/>
          <p:cNvSpPr/>
          <p:nvPr/>
        </p:nvSpPr>
        <p:spPr>
          <a:xfrm>
            <a:off x="5357818" y="2000240"/>
            <a:ext cx="2143140" cy="857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コメント表示</a:t>
            </a:r>
            <a:endParaRPr kumimoji="1" lang="ja-JP" altLang="en-US" sz="2800" dirty="0"/>
          </a:p>
        </p:txBody>
      </p:sp>
      <p:cxnSp>
        <p:nvCxnSpPr>
          <p:cNvPr id="12" name="直線コネクタ 11"/>
          <p:cNvCxnSpPr/>
          <p:nvPr/>
        </p:nvCxnSpPr>
        <p:spPr>
          <a:xfrm rot="10800000" flipV="1">
            <a:off x="1214414" y="1857364"/>
            <a:ext cx="3000396" cy="1071570"/>
          </a:xfrm>
          <a:prstGeom prst="line">
            <a:avLst/>
          </a:prstGeom>
          <a:ln w="1270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142976" y="3429000"/>
            <a:ext cx="3071834" cy="1000132"/>
          </a:xfrm>
          <a:prstGeom prst="line">
            <a:avLst/>
          </a:prstGeom>
          <a:ln w="1270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2143108" y="2857496"/>
            <a:ext cx="2428892" cy="78581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配信者が反応</a:t>
            </a:r>
            <a:endParaRPr kumimoji="1" lang="ja-JP" altLang="en-US" sz="2800" dirty="0"/>
          </a:p>
        </p:txBody>
      </p:sp>
      <p:sp>
        <p:nvSpPr>
          <p:cNvPr id="17" name="角丸四角形 16"/>
          <p:cNvSpPr/>
          <p:nvPr/>
        </p:nvSpPr>
        <p:spPr>
          <a:xfrm>
            <a:off x="1571604" y="3071810"/>
            <a:ext cx="5881286" cy="172819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リスナーと配信者以外の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コミュニケーションがしづらい</a:t>
            </a:r>
            <a:endParaRPr kumimoji="1" lang="ja-JP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7" grpId="2" animBg="1"/>
      <p:bldP spid="9" grpId="0" animBg="1"/>
      <p:bldP spid="9" grpId="1" animBg="1"/>
      <p:bldP spid="10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コミュニケーションの更なる発展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2736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ja-JP" altLang="en-US" dirty="0" smtClean="0"/>
              <a:t>問題点</a:t>
            </a:r>
            <a:endParaRPr lang="en-US" altLang="ja-JP" dirty="0" smtClean="0"/>
          </a:p>
          <a:p>
            <a:pPr lvl="1">
              <a:buNone/>
            </a:pPr>
            <a:r>
              <a:rPr lang="ja-JP" altLang="en-US" sz="3200" b="1" dirty="0" smtClean="0"/>
              <a:t>① 配信ごとに孤立してしまっている</a:t>
            </a:r>
            <a:endParaRPr lang="en-US" altLang="ja-JP" b="1" dirty="0" smtClean="0"/>
          </a:p>
          <a:p>
            <a:pPr lvl="1">
              <a:buNone/>
            </a:pPr>
            <a:r>
              <a:rPr lang="ja-JP" altLang="en-US" sz="3200" b="1" dirty="0" smtClean="0"/>
              <a:t>② コミュニケーションが取りづらい</a:t>
            </a:r>
            <a:endParaRPr lang="en-US" altLang="ja-JP" sz="4800" b="1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4067944" y="4005064"/>
            <a:ext cx="1008112" cy="936104"/>
          </a:xfrm>
          <a:prstGeom prst="downArrow">
            <a:avLst>
              <a:gd name="adj1" fmla="val 50000"/>
              <a:gd name="adj2" fmla="val 42340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wrap="none" anchor="ctr"/>
          <a:lstStyle/>
          <a:p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5520" y="5085184"/>
            <a:ext cx="8212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ja-JP" altLang="en-US" sz="4800" dirty="0" smtClean="0">
                <a:solidFill>
                  <a:srgbClr val="FF0000"/>
                </a:solidFill>
              </a:rPr>
              <a:t>１つの仮想空間</a:t>
            </a:r>
            <a:r>
              <a:rPr lang="ja-JP" altLang="en-US" sz="3200" dirty="0" smtClean="0"/>
              <a:t>で実現することで</a:t>
            </a:r>
            <a:endParaRPr lang="en-US" altLang="ja-JP" sz="3200" dirty="0" smtClean="0"/>
          </a:p>
          <a:p>
            <a:pPr algn="ctr">
              <a:buNone/>
            </a:pPr>
            <a:r>
              <a:rPr lang="ja-JP" altLang="en-US" sz="3200" dirty="0" smtClean="0"/>
              <a:t>改善できるのではないかと考えた</a:t>
            </a:r>
            <a:endParaRPr lang="en-US" altLang="ja-JP" sz="3200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kumimoji="1" lang="en-US" altLang="ja-JP" sz="4000" dirty="0" smtClean="0"/>
          </a:p>
          <a:p>
            <a:pPr algn="ctr">
              <a:buNone/>
            </a:pPr>
            <a:endParaRPr lang="en-US" altLang="ja-JP" sz="4000" dirty="0" smtClean="0"/>
          </a:p>
          <a:p>
            <a:pPr algn="ctr">
              <a:buNone/>
            </a:pPr>
            <a:r>
              <a:rPr kumimoji="1" lang="ja-JP" altLang="en-US" sz="4000" dirty="0" smtClean="0"/>
              <a:t>実際のシステムをご覧ください</a:t>
            </a:r>
            <a:endParaRPr kumimoji="1" lang="ja-JP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857224" y="3140968"/>
            <a:ext cx="7429552" cy="4929222"/>
          </a:xfrm>
          <a:prstGeom prst="rect">
            <a:avLst/>
          </a:prstGeom>
          <a:scene3d>
            <a:camera prst="isometricOffAxis1Top"/>
            <a:lightRig rig="threePt" dir="t"/>
          </a:scene3d>
          <a:sp3d>
            <a:bevelT w="1524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 smtClean="0"/>
              <a:t>コミュニケーション空間</a:t>
            </a:r>
            <a:endParaRPr lang="en-US" altLang="ja-JP" sz="5400" dirty="0" smtClean="0"/>
          </a:p>
        </p:txBody>
      </p:sp>
      <p:sp>
        <p:nvSpPr>
          <p:cNvPr id="378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本システムの利点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None/>
            </a:pPr>
            <a:r>
              <a:rPr lang="ja-JP" altLang="en-US" dirty="0" smtClean="0"/>
              <a:t>コミュニケーションの枠越え</a:t>
            </a:r>
            <a:endParaRPr lang="en-US" altLang="ja-JP" dirty="0" smtClean="0"/>
          </a:p>
          <a:p>
            <a:pPr marL="1009650" lvl="1" indent="-609600">
              <a:buNone/>
            </a:pPr>
            <a:r>
              <a:rPr lang="ja-JP" altLang="en-US" dirty="0" smtClean="0"/>
              <a:t>従来：配信者⇔リスナー</a:t>
            </a:r>
            <a:endParaRPr lang="en-US" altLang="ja-JP" dirty="0" smtClean="0"/>
          </a:p>
          <a:p>
            <a:pPr marL="1009650" lvl="1" indent="-609600">
              <a:buNone/>
            </a:pPr>
            <a:r>
              <a:rPr lang="ja-JP" altLang="en-US" dirty="0" smtClean="0"/>
              <a:t>本システム：誰とでも（リスナー⇔リスナーなど）</a:t>
            </a:r>
            <a:endParaRPr lang="en-US" altLang="ja-JP" dirty="0" smtClean="0"/>
          </a:p>
          <a:p>
            <a:pPr marL="1009650" lvl="1" indent="-609600">
              <a:buNone/>
            </a:pPr>
            <a:endParaRPr lang="ja-JP" altLang="en-US" dirty="0" smtClean="0"/>
          </a:p>
        </p:txBody>
      </p:sp>
      <p:sp>
        <p:nvSpPr>
          <p:cNvPr id="13" name="角丸四角形吹き出し 12"/>
          <p:cNvSpPr>
            <a:spLocks noChangeArrowheads="1"/>
          </p:cNvSpPr>
          <p:nvPr/>
        </p:nvSpPr>
        <p:spPr bwMode="auto">
          <a:xfrm>
            <a:off x="3779912" y="3789040"/>
            <a:ext cx="2160240" cy="864171"/>
          </a:xfrm>
          <a:prstGeom prst="wedgeRoundRectCallout">
            <a:avLst>
              <a:gd name="adj1" fmla="val -57370"/>
              <a:gd name="adj2" fmla="val 65833"/>
              <a:gd name="adj3" fmla="val 16667"/>
            </a:avLst>
          </a:prstGeom>
          <a:solidFill>
            <a:schemeClr val="tx1"/>
          </a:solidFill>
          <a:ln w="25400" algn="ctr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dirty="0" smtClean="0">
                <a:solidFill>
                  <a:srgbClr val="FFFFFF"/>
                </a:solidFill>
                <a:latin typeface="Calibri" pitchFamily="34" charset="0"/>
              </a:rPr>
              <a:t>配信者と知り合いですか？</a:t>
            </a:r>
            <a:endParaRPr lang="ja-JP" alt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" name="角丸四角形吹き出し 12"/>
          <p:cNvSpPr>
            <a:spLocks noChangeArrowheads="1"/>
          </p:cNvSpPr>
          <p:nvPr/>
        </p:nvSpPr>
        <p:spPr bwMode="auto">
          <a:xfrm>
            <a:off x="6372200" y="4221088"/>
            <a:ext cx="1728192" cy="792163"/>
          </a:xfrm>
          <a:prstGeom prst="wedgeRoundRectCallout">
            <a:avLst>
              <a:gd name="adj1" fmla="val -16393"/>
              <a:gd name="adj2" fmla="val 80260"/>
              <a:gd name="adj3" fmla="val 16667"/>
            </a:avLst>
          </a:prstGeom>
          <a:solidFill>
            <a:schemeClr val="tx1"/>
          </a:solidFill>
          <a:ln w="25400" algn="ctr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dirty="0" smtClean="0">
                <a:solidFill>
                  <a:srgbClr val="FFFFFF"/>
                </a:solidFill>
                <a:latin typeface="Calibri" pitchFamily="34" charset="0"/>
              </a:rPr>
              <a:t>そーだよ。大学の友達</a:t>
            </a:r>
            <a:endParaRPr lang="en-US" altLang="ja-JP" dirty="0" smtClean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7899" name="図 7" descr="chara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5229200"/>
            <a:ext cx="711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11" name="AutoShape 23"/>
          <p:cNvSpPr>
            <a:spLocks noChangeArrowheads="1"/>
          </p:cNvSpPr>
          <p:nvPr/>
        </p:nvSpPr>
        <p:spPr bwMode="auto">
          <a:xfrm>
            <a:off x="3115767" y="5479728"/>
            <a:ext cx="3692525" cy="434975"/>
          </a:xfrm>
          <a:prstGeom prst="rightArrow">
            <a:avLst>
              <a:gd name="adj1" fmla="val 50000"/>
              <a:gd name="adj2" fmla="val 212226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37898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4149080"/>
            <a:ext cx="1158875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グループ化 9"/>
          <p:cNvGrpSpPr>
            <a:grpSpLocks/>
          </p:cNvGrpSpPr>
          <p:nvPr/>
        </p:nvGrpSpPr>
        <p:grpSpPr bwMode="auto">
          <a:xfrm>
            <a:off x="972642" y="4365303"/>
            <a:ext cx="1152525" cy="1636712"/>
            <a:chOff x="1857356" y="4286256"/>
            <a:chExt cx="1257520" cy="1857388"/>
          </a:xfrm>
        </p:grpSpPr>
        <p:pic>
          <p:nvPicPr>
            <p:cNvPr id="37893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4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903" name="AutoShape 15"/>
          <p:cNvSpPr>
            <a:spLocks noChangeArrowheads="1"/>
          </p:cNvSpPr>
          <p:nvPr/>
        </p:nvSpPr>
        <p:spPr bwMode="auto">
          <a:xfrm>
            <a:off x="2196604" y="5157465"/>
            <a:ext cx="1079500" cy="6477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2195736" y="5877272"/>
            <a:ext cx="1266825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ja-JP" altLang="en-US" sz="2400" dirty="0"/>
              <a:t>リスナー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857224" y="3140968"/>
            <a:ext cx="7429552" cy="4929222"/>
          </a:xfrm>
          <a:prstGeom prst="rect">
            <a:avLst/>
          </a:prstGeom>
          <a:scene3d>
            <a:camera prst="isometricOffAxis1Top"/>
            <a:lightRig rig="threePt" dir="t"/>
          </a:scene3d>
          <a:sp3d>
            <a:bevelT w="1524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 smtClean="0"/>
              <a:t>コミュニケーション空間</a:t>
            </a:r>
            <a:endParaRPr lang="en-US" altLang="ja-JP" sz="5400" dirty="0" smtClean="0"/>
          </a:p>
        </p:txBody>
      </p:sp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本システムの利点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1828800"/>
          </a:xfrm>
        </p:spPr>
        <p:txBody>
          <a:bodyPr>
            <a:normAutofit fontScale="92500" lnSpcReduction="20000"/>
          </a:bodyPr>
          <a:lstStyle/>
          <a:p>
            <a:pPr marL="609600" indent="-609600">
              <a:buNone/>
            </a:pPr>
            <a:r>
              <a:rPr lang="ja-JP" altLang="en-US" dirty="0" smtClean="0"/>
              <a:t>第３の存在</a:t>
            </a:r>
            <a:endParaRPr lang="en-US" altLang="ja-JP" dirty="0" smtClean="0"/>
          </a:p>
          <a:p>
            <a:pPr marL="609600" indent="-609600">
              <a:buNone/>
            </a:pPr>
            <a:r>
              <a:rPr lang="ja-JP" altLang="en-US" dirty="0" smtClean="0"/>
              <a:t>　配信者でもリスナーでもないユーザー</a:t>
            </a:r>
            <a:endParaRPr lang="en-US" altLang="ja-JP" dirty="0" smtClean="0"/>
          </a:p>
          <a:p>
            <a:pPr marL="1009650" lvl="1" indent="-609600">
              <a:buNone/>
            </a:pPr>
            <a:r>
              <a:rPr lang="ja-JP" altLang="en-US" dirty="0" smtClean="0"/>
              <a:t>従来：存在しなかった</a:t>
            </a:r>
            <a:endParaRPr lang="en-US" altLang="ja-JP" dirty="0" smtClean="0"/>
          </a:p>
          <a:p>
            <a:pPr marL="1009650" lvl="1" indent="-609600">
              <a:buNone/>
            </a:pPr>
            <a:r>
              <a:rPr lang="ja-JP" altLang="en-US" dirty="0" smtClean="0"/>
              <a:t>本システム：存在する</a:t>
            </a:r>
            <a:endParaRPr lang="en-US" altLang="ja-JP" dirty="0" smtClean="0"/>
          </a:p>
          <a:p>
            <a:pPr marL="990600" lvl="1" indent="-533400">
              <a:buNone/>
            </a:pPr>
            <a:endParaRPr lang="ja-JP" altLang="en-US" dirty="0" smtClean="0"/>
          </a:p>
          <a:p>
            <a:pPr marL="990600" lvl="1" indent="-533400">
              <a:buNone/>
            </a:pPr>
            <a:endParaRPr lang="en-US" altLang="ja-JP" dirty="0" smtClean="0"/>
          </a:p>
        </p:txBody>
      </p:sp>
      <p:pic>
        <p:nvPicPr>
          <p:cNvPr id="39941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149080"/>
            <a:ext cx="1158875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グループ化 9"/>
          <p:cNvGrpSpPr>
            <a:grpSpLocks/>
          </p:cNvGrpSpPr>
          <p:nvPr/>
        </p:nvGrpSpPr>
        <p:grpSpPr bwMode="auto">
          <a:xfrm>
            <a:off x="755576" y="4437112"/>
            <a:ext cx="1152525" cy="1636713"/>
            <a:chOff x="1857356" y="4286256"/>
            <a:chExt cx="1257520" cy="1857388"/>
          </a:xfrm>
        </p:grpSpPr>
        <p:pic>
          <p:nvPicPr>
            <p:cNvPr id="39944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5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946" name="AutoShape 10"/>
          <p:cNvSpPr>
            <a:spLocks noChangeArrowheads="1"/>
          </p:cNvSpPr>
          <p:nvPr/>
        </p:nvSpPr>
        <p:spPr bwMode="auto">
          <a:xfrm>
            <a:off x="2051546" y="5229598"/>
            <a:ext cx="1079500" cy="6477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4" name="グループ化 9"/>
          <p:cNvGrpSpPr>
            <a:grpSpLocks/>
          </p:cNvGrpSpPr>
          <p:nvPr/>
        </p:nvGrpSpPr>
        <p:grpSpPr bwMode="auto">
          <a:xfrm>
            <a:off x="7236370" y="3645024"/>
            <a:ext cx="1152525" cy="1608137"/>
            <a:chOff x="1702463" y="3799310"/>
            <a:chExt cx="1257520" cy="1825896"/>
          </a:xfrm>
        </p:grpSpPr>
        <p:pic>
          <p:nvPicPr>
            <p:cNvPr id="39950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38167" y="4696512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51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02463" y="3799310"/>
              <a:ext cx="1257520" cy="1452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9952" name="図 7" descr="chara2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2200" y="5229200"/>
            <a:ext cx="711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3" name="AutoShape 17"/>
          <p:cNvSpPr>
            <a:spLocks noChangeArrowheads="1"/>
          </p:cNvSpPr>
          <p:nvPr/>
        </p:nvSpPr>
        <p:spPr bwMode="auto">
          <a:xfrm rot="10800000">
            <a:off x="6531521" y="4667374"/>
            <a:ext cx="792163" cy="6477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39955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581128"/>
            <a:ext cx="936178" cy="93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56" name="Picture 4" descr="C:\Users\hamarabo\Desktop\Chara\わる\war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5661248"/>
            <a:ext cx="648072" cy="6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角丸四角形吹き出し 12"/>
          <p:cNvSpPr>
            <a:spLocks noChangeArrowheads="1"/>
          </p:cNvSpPr>
          <p:nvPr/>
        </p:nvSpPr>
        <p:spPr bwMode="auto">
          <a:xfrm>
            <a:off x="5004048" y="4149080"/>
            <a:ext cx="1152128" cy="648072"/>
          </a:xfrm>
          <a:prstGeom prst="wedgeRoundRectCallout">
            <a:avLst>
              <a:gd name="adj1" fmla="val -61523"/>
              <a:gd name="adj2" fmla="val 50734"/>
              <a:gd name="adj3" fmla="val 16667"/>
            </a:avLst>
          </a:prstGeom>
          <a:solidFill>
            <a:schemeClr val="tx1"/>
          </a:solidFill>
          <a:ln w="25400" algn="ctr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  <a:latin typeface="Calibri" pitchFamily="34" charset="0"/>
              </a:rPr>
              <a:t>今、帰宅</a:t>
            </a:r>
          </a:p>
        </p:txBody>
      </p:sp>
      <p:sp>
        <p:nvSpPr>
          <p:cNvPr id="2" name="角丸四角形吹き出し 12"/>
          <p:cNvSpPr>
            <a:spLocks noChangeArrowheads="1"/>
          </p:cNvSpPr>
          <p:nvPr/>
        </p:nvSpPr>
        <p:spPr bwMode="auto">
          <a:xfrm>
            <a:off x="3707904" y="5445224"/>
            <a:ext cx="1152649" cy="504056"/>
          </a:xfrm>
          <a:prstGeom prst="wedgeRoundRectCallout">
            <a:avLst>
              <a:gd name="adj1" fmla="val 45815"/>
              <a:gd name="adj2" fmla="val 57815"/>
              <a:gd name="adj3" fmla="val 16667"/>
            </a:avLst>
          </a:prstGeom>
          <a:solidFill>
            <a:schemeClr val="tx1"/>
          </a:solidFill>
          <a:ln w="25400" algn="ctr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dirty="0">
                <a:solidFill>
                  <a:srgbClr val="FFFFFF"/>
                </a:solidFill>
                <a:latin typeface="Calibri" pitchFamily="34" charset="0"/>
              </a:rPr>
              <a:t>お帰り～</a:t>
            </a:r>
          </a:p>
        </p:txBody>
      </p:sp>
      <p:sp>
        <p:nvSpPr>
          <p:cNvPr id="39959" name="AutoShape 23"/>
          <p:cNvSpPr>
            <a:spLocks noChangeArrowheads="1"/>
          </p:cNvSpPr>
          <p:nvPr/>
        </p:nvSpPr>
        <p:spPr bwMode="auto">
          <a:xfrm>
            <a:off x="3419872" y="3573016"/>
            <a:ext cx="2808312" cy="2808312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6300192" y="4221088"/>
            <a:ext cx="100811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リスナー</a:t>
            </a:r>
          </a:p>
        </p:txBody>
      </p:sp>
      <p:sp>
        <p:nvSpPr>
          <p:cNvPr id="28" name="角丸四角形 27"/>
          <p:cNvSpPr/>
          <p:nvPr/>
        </p:nvSpPr>
        <p:spPr>
          <a:xfrm>
            <a:off x="3563888" y="3429000"/>
            <a:ext cx="1728192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第３の存在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2123728" y="5949280"/>
            <a:ext cx="100811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リスナー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873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ja-JP" altLang="en-US" dirty="0" smtClean="0"/>
              <a:t>アバターを使って、１つのコミュニケーション空間で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自由にストリーミング動画配信が行えるシステム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28662" y="3143248"/>
            <a:ext cx="7215238" cy="4929222"/>
          </a:xfrm>
          <a:prstGeom prst="rect">
            <a:avLst/>
          </a:prstGeom>
          <a:scene3d>
            <a:camera prst="isometricOffAxis1Top"/>
            <a:lightRig rig="threePt" dir="t"/>
          </a:scene3d>
          <a:sp3d>
            <a:bevelT w="1524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 smtClean="0"/>
              <a:t>コミュニケーション空間</a:t>
            </a:r>
            <a:endParaRPr lang="en-US" altLang="ja-JP" sz="5400" dirty="0" smtClean="0"/>
          </a:p>
        </p:txBody>
      </p:sp>
      <p:grpSp>
        <p:nvGrpSpPr>
          <p:cNvPr id="5" name="グループ化 9"/>
          <p:cNvGrpSpPr>
            <a:grpSpLocks/>
          </p:cNvGrpSpPr>
          <p:nvPr/>
        </p:nvGrpSpPr>
        <p:grpSpPr bwMode="auto">
          <a:xfrm>
            <a:off x="1285852" y="4286256"/>
            <a:ext cx="928694" cy="1500198"/>
            <a:chOff x="1857356" y="4286256"/>
            <a:chExt cx="1257520" cy="1857388"/>
          </a:xfrm>
        </p:grpSpPr>
        <p:pic>
          <p:nvPicPr>
            <p:cNvPr id="6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グループ化 10"/>
          <p:cNvGrpSpPr>
            <a:grpSpLocks/>
          </p:cNvGrpSpPr>
          <p:nvPr/>
        </p:nvGrpSpPr>
        <p:grpSpPr bwMode="auto">
          <a:xfrm>
            <a:off x="2500298" y="4075115"/>
            <a:ext cx="2062185" cy="2354281"/>
            <a:chOff x="5072066" y="3929066"/>
            <a:chExt cx="2143140" cy="2430470"/>
          </a:xfrm>
        </p:grpSpPr>
        <p:pic>
          <p:nvPicPr>
            <p:cNvPr id="9" name="Picture 3" descr="C:\Users\hamarabo\Desktop\Chara\ぶた\butaD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72066" y="4929198"/>
              <a:ext cx="1430338" cy="1430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円形吹き出し 9"/>
            <p:cNvSpPr/>
            <p:nvPr/>
          </p:nvSpPr>
          <p:spPr>
            <a:xfrm>
              <a:off x="5357818" y="3929066"/>
              <a:ext cx="1857388" cy="1071566"/>
            </a:xfrm>
            <a:prstGeom prst="wedgeEllipseCallo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dirty="0"/>
                <a:t>配信はじまったー</a:t>
              </a:r>
            </a:p>
          </p:txBody>
        </p:sp>
      </p:grpSp>
      <p:grpSp>
        <p:nvGrpSpPr>
          <p:cNvPr id="11" name="グループ化 20"/>
          <p:cNvGrpSpPr>
            <a:grpSpLocks/>
          </p:cNvGrpSpPr>
          <p:nvPr/>
        </p:nvGrpSpPr>
        <p:grpSpPr bwMode="auto">
          <a:xfrm>
            <a:off x="1714480" y="3643314"/>
            <a:ext cx="1600186" cy="1670612"/>
            <a:chOff x="4051038" y="2369418"/>
            <a:chExt cx="3444929" cy="2988408"/>
          </a:xfrm>
        </p:grpSpPr>
        <p:pic>
          <p:nvPicPr>
            <p:cNvPr id="12" name="図 21" descr="chara2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86380" y="4286256"/>
              <a:ext cx="1071570" cy="107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円形吹き出し 12"/>
            <p:cNvSpPr/>
            <p:nvPr/>
          </p:nvSpPr>
          <p:spPr>
            <a:xfrm>
              <a:off x="4051038" y="2369418"/>
              <a:ext cx="3444929" cy="1071571"/>
            </a:xfrm>
            <a:prstGeom prst="wedgeEllipseCallout">
              <a:avLst>
                <a:gd name="adj1" fmla="val -5199"/>
                <a:gd name="adj2" fmla="val 1422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dirty="0" err="1"/>
                <a:t>おっおっ</a:t>
              </a:r>
              <a:endParaRPr lang="ja-JP" altLang="en-US" dirty="0"/>
            </a:p>
          </p:txBody>
        </p:sp>
      </p:grpSp>
      <p:grpSp>
        <p:nvGrpSpPr>
          <p:cNvPr id="14" name="グループ化 9"/>
          <p:cNvGrpSpPr>
            <a:grpSpLocks/>
          </p:cNvGrpSpPr>
          <p:nvPr/>
        </p:nvGrpSpPr>
        <p:grpSpPr bwMode="auto">
          <a:xfrm>
            <a:off x="6000760" y="3571876"/>
            <a:ext cx="714380" cy="1143008"/>
            <a:chOff x="1857356" y="4286256"/>
            <a:chExt cx="1257520" cy="1857388"/>
          </a:xfrm>
        </p:grpSpPr>
        <p:pic>
          <p:nvPicPr>
            <p:cNvPr id="15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" name="図 21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4323" y="4857760"/>
            <a:ext cx="586635" cy="73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図 21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72132" y="4572008"/>
            <a:ext cx="51007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2569" y="3552255"/>
            <a:ext cx="3960440" cy="2985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本システムの利点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/>
          </a:bodyPr>
          <a:lstStyle/>
          <a:p>
            <a:pPr marL="660400" indent="-660400">
              <a:buNone/>
            </a:pPr>
            <a:r>
              <a:rPr lang="ja-JP" altLang="en-US" dirty="0" smtClean="0"/>
              <a:t>新しい動画の探し方</a:t>
            </a:r>
            <a:endParaRPr lang="en-US" altLang="ja-JP" dirty="0" smtClean="0"/>
          </a:p>
          <a:p>
            <a:pPr marL="1060450" lvl="1" indent="-660400">
              <a:buNone/>
            </a:pPr>
            <a:r>
              <a:rPr lang="ja-JP" altLang="en-US" dirty="0" smtClean="0"/>
              <a:t>従来：文字でしか判断できない</a:t>
            </a:r>
            <a:endParaRPr lang="en-US" altLang="ja-JP" dirty="0" smtClean="0"/>
          </a:p>
          <a:p>
            <a:pPr marL="1060450" lvl="1" indent="-660400">
              <a:buNone/>
            </a:pPr>
            <a:r>
              <a:rPr lang="ja-JP" altLang="en-US" dirty="0" smtClean="0"/>
              <a:t>本システム：一目でわかる</a:t>
            </a:r>
            <a:endParaRPr lang="en-US" altLang="ja-JP" dirty="0" smtClean="0"/>
          </a:p>
          <a:p>
            <a:pPr marL="1060450" lvl="1" indent="-660400">
              <a:buNone/>
            </a:pPr>
            <a:endParaRPr lang="en-US" altLang="ja-JP" dirty="0" smtClean="0"/>
          </a:p>
          <a:p>
            <a:pPr marL="1060450" lvl="1" indent="-660400">
              <a:buNone/>
            </a:pPr>
            <a:endParaRPr lang="ja-JP" altLang="en-US" dirty="0" smtClean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683568" y="3291583"/>
            <a:ext cx="3312368" cy="3269765"/>
            <a:chOff x="611560" y="3183571"/>
            <a:chExt cx="3312368" cy="326976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3568" y="3429000"/>
              <a:ext cx="3240360" cy="2969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正方形/長方形 9"/>
            <p:cNvSpPr/>
            <p:nvPr/>
          </p:nvSpPr>
          <p:spPr>
            <a:xfrm>
              <a:off x="611560" y="3429000"/>
              <a:ext cx="3312368" cy="3024336"/>
            </a:xfrm>
            <a:prstGeom prst="rect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32886" y="3183571"/>
              <a:ext cx="1008112" cy="5040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 smtClean="0"/>
                <a:t>従来</a:t>
              </a:r>
              <a:endParaRPr kumimoji="1" lang="ja-JP" altLang="en-US" sz="2800" dirty="0"/>
            </a:p>
          </p:txBody>
        </p:sp>
      </p:grpSp>
      <p:sp>
        <p:nvSpPr>
          <p:cNvPr id="17" name="正方形/長方形 16"/>
          <p:cNvSpPr/>
          <p:nvPr/>
        </p:nvSpPr>
        <p:spPr>
          <a:xfrm>
            <a:off x="4572000" y="3531475"/>
            <a:ext cx="3972910" cy="2963917"/>
          </a:xfrm>
          <a:prstGeom prst="rect">
            <a:avLst/>
          </a:prstGeom>
          <a:noFill/>
          <a:ln w="1047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66504" y="3232432"/>
            <a:ext cx="2016224" cy="5760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本システム</a:t>
            </a:r>
            <a:endParaRPr kumimoji="1"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本システムの利点</a:t>
            </a:r>
          </a:p>
        </p:txBody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29600" cy="4525963"/>
          </a:xfrm>
        </p:spPr>
        <p:txBody>
          <a:bodyPr/>
          <a:lstStyle/>
          <a:p>
            <a:pPr marL="609600" indent="-609600">
              <a:buNone/>
            </a:pPr>
            <a:r>
              <a:rPr lang="ja-JP" altLang="en-US" dirty="0" smtClean="0"/>
              <a:t>ユーザーの流れ</a:t>
            </a:r>
            <a:endParaRPr lang="en-US" altLang="ja-JP" dirty="0" smtClean="0"/>
          </a:p>
          <a:p>
            <a:pPr marL="1009650" lvl="1" indent="-609600">
              <a:buNone/>
            </a:pPr>
            <a:r>
              <a:rPr lang="ja-JP" altLang="en-US" dirty="0" smtClean="0"/>
              <a:t>従来：見えない</a:t>
            </a:r>
          </a:p>
          <a:p>
            <a:pPr marL="990600" lvl="1" indent="-533400">
              <a:buNone/>
            </a:pPr>
            <a:r>
              <a:rPr lang="ja-JP" altLang="en-US" dirty="0" smtClean="0"/>
              <a:t>本システム：見える</a:t>
            </a:r>
          </a:p>
        </p:txBody>
      </p:sp>
      <p:grpSp>
        <p:nvGrpSpPr>
          <p:cNvPr id="2" name="グループ化 9"/>
          <p:cNvGrpSpPr>
            <a:grpSpLocks/>
          </p:cNvGrpSpPr>
          <p:nvPr/>
        </p:nvGrpSpPr>
        <p:grpSpPr bwMode="auto">
          <a:xfrm>
            <a:off x="251520" y="5373216"/>
            <a:ext cx="647700" cy="846138"/>
            <a:chOff x="1857356" y="4286256"/>
            <a:chExt cx="1257520" cy="1857388"/>
          </a:xfrm>
        </p:grpSpPr>
        <p:pic>
          <p:nvPicPr>
            <p:cNvPr id="38917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18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グループ化 9"/>
          <p:cNvGrpSpPr>
            <a:grpSpLocks/>
          </p:cNvGrpSpPr>
          <p:nvPr/>
        </p:nvGrpSpPr>
        <p:grpSpPr bwMode="auto">
          <a:xfrm>
            <a:off x="6804248" y="3779614"/>
            <a:ext cx="863922" cy="1151805"/>
            <a:chOff x="1857356" y="4286256"/>
            <a:chExt cx="1257520" cy="1857388"/>
          </a:xfrm>
        </p:grpSpPr>
        <p:pic>
          <p:nvPicPr>
            <p:cNvPr id="38923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4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925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3028950"/>
            <a:ext cx="798512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6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5435798"/>
            <a:ext cx="798512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7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3635598"/>
            <a:ext cx="798512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8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4787726"/>
            <a:ext cx="79851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9" name="図 7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4869160"/>
            <a:ext cx="5032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図 7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3995638"/>
            <a:ext cx="5032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3" name="図 7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4859734"/>
            <a:ext cx="5032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5" name="図 7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4328" y="4787726"/>
            <a:ext cx="5032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6" name="図 7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28384" y="4571702"/>
            <a:ext cx="5032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7" name="Picture 4" descr="C:\Users\hamarabo\Desktop\Chara\わる\waru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0392" y="5147766"/>
            <a:ext cx="482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8" name="Picture 4" descr="C:\Users\hamarabo\Desktop\Chara\わる\waru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0432" y="4211662"/>
            <a:ext cx="482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9" name="Picture 4" descr="C:\Users\hamarabo\Desktop\Chara\わる\waru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3779614"/>
            <a:ext cx="482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0" name="Picture 4" descr="C:\Users\hamarabo\Desktop\Chara\わる\waru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5507806"/>
            <a:ext cx="482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1" name="Picture 4" descr="C:\Users\hamarabo\Desktop\Chara\わる\waru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4499694"/>
            <a:ext cx="482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2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4931742"/>
            <a:ext cx="79851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5" name="Picture 4" descr="C:\Users\hamarabo\Desktop\Chara\わる\waru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5723830"/>
            <a:ext cx="482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ストライプ矢印 33"/>
          <p:cNvSpPr/>
          <p:nvPr/>
        </p:nvSpPr>
        <p:spPr>
          <a:xfrm rot="9888351">
            <a:off x="3600164" y="4492155"/>
            <a:ext cx="2925464" cy="176599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 34"/>
          <p:cNvSpPr/>
          <p:nvPr/>
        </p:nvSpPr>
        <p:spPr>
          <a:xfrm>
            <a:off x="6228184" y="3419574"/>
            <a:ext cx="2304256" cy="5760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配信終了</a:t>
            </a:r>
            <a:endParaRPr kumimoji="1" lang="ja-JP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7795 0.16805 " pathEditMode="relative" ptsTypes="AA">
                                      <p:cBhvr>
                                        <p:cTn id="19" dur="2000" fill="hold"/>
                                        <p:tgtEl>
                                          <p:spTgt spid="389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-3.33333E-6 L -0.46841 0.0164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7795 0.16805 " pathEditMode="relative" ptsTypes="AA">
                                      <p:cBhvr>
                                        <p:cTn id="23" dur="2000" fill="hold"/>
                                        <p:tgtEl>
                                          <p:spTgt spid="389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2.59259E-6 L -0.44879 0.1576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8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" y="7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48148E-6 L -0.53177 0.1516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" y="7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3.33333E-6 L -0.55504 0.1319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8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6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59259E-6 L -0.76667 -0.0789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89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" y="-4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-2.96296E-6 L -0.60642 0.1365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8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" y="6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96296E-6 L -0.59062 0.0733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3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0.7283 -0.0361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8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" y="-1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389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利点まとめ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52839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ja-JP" altLang="en-US" sz="4400" dirty="0" smtClean="0"/>
              <a:t>コミュニケーションの枠越え</a:t>
            </a:r>
            <a:endParaRPr lang="en-US" altLang="ja-JP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4400" dirty="0" smtClean="0"/>
              <a:t>第３の存在</a:t>
            </a:r>
            <a:endParaRPr lang="en-US" altLang="ja-JP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4400" dirty="0" smtClean="0"/>
              <a:t>新しい動画の探し方</a:t>
            </a:r>
            <a:endParaRPr lang="en-US" altLang="ja-JP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4400" dirty="0" smtClean="0"/>
              <a:t>ユーザーの流れ</a:t>
            </a:r>
            <a:endParaRPr lang="en-US" altLang="ja-JP" sz="4400" dirty="0" smtClean="0"/>
          </a:p>
          <a:p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機能の紹介</a:t>
            </a:r>
            <a:endParaRPr kumimoji="1"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機能一覧</a:t>
            </a:r>
            <a:endParaRPr kumimoji="1" lang="ja-JP" altLang="en-US" dirty="0"/>
          </a:p>
        </p:txBody>
      </p:sp>
      <p:graphicFrame>
        <p:nvGraphicFramePr>
          <p:cNvPr id="8" name="表 7"/>
          <p:cNvGraphicFramePr>
            <a:graphicFrameLocks noGrp="1"/>
          </p:cNvGraphicFramePr>
          <p:nvPr/>
        </p:nvGraphicFramePr>
        <p:xfrm>
          <a:off x="485546" y="1844824"/>
          <a:ext cx="8172908" cy="3704902"/>
        </p:xfrm>
        <a:graphic>
          <a:graphicData uri="http://schemas.openxmlformats.org/drawingml/2006/table">
            <a:tbl>
              <a:tblPr bandRow="1">
                <a:tableStyleId>{2A488322-F2BA-4B5B-9748-0D474271808F}</a:tableStyleId>
              </a:tblPr>
              <a:tblGrid>
                <a:gridCol w="4086454"/>
                <a:gridCol w="4086454"/>
              </a:tblGrid>
              <a:tr h="682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3600" dirty="0" smtClean="0"/>
                        <a:t>移動</a:t>
                      </a:r>
                      <a:endParaRPr lang="en-US" altLang="ja-JP" sz="3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3600" dirty="0" smtClean="0"/>
                        <a:t>スレッド</a:t>
                      </a:r>
                      <a:endParaRPr lang="en-US" altLang="ja-JP" sz="3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682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3600" dirty="0" smtClean="0"/>
                        <a:t>チャット</a:t>
                      </a:r>
                      <a:endParaRPr lang="en-US" altLang="ja-JP" sz="3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3600" dirty="0" smtClean="0"/>
                        <a:t>ミニマップ</a:t>
                      </a:r>
                      <a:endParaRPr lang="en-US" altLang="ja-JP" sz="3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975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3600" dirty="0" smtClean="0"/>
                        <a:t>チャット（個宛）</a:t>
                      </a:r>
                      <a:endParaRPr lang="en-US" altLang="ja-JP" sz="3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4400" dirty="0" smtClean="0"/>
                        <a:t>（　＾</a:t>
                      </a:r>
                      <a:r>
                        <a:rPr lang="en-US" altLang="ja-JP" sz="4400" dirty="0" smtClean="0"/>
                        <a:t>ω</a:t>
                      </a:r>
                      <a:r>
                        <a:rPr lang="ja-JP" altLang="en-US" sz="4400" dirty="0" smtClean="0"/>
                        <a:t>＾）</a:t>
                      </a:r>
                      <a:r>
                        <a:rPr lang="ja-JP" altLang="en-US" sz="4400" dirty="0" err="1" smtClean="0"/>
                        <a:t>おっおっ</a:t>
                      </a:r>
                      <a:endParaRPr lang="en-US" altLang="ja-JP" sz="44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682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3600" dirty="0" smtClean="0"/>
                        <a:t>配信</a:t>
                      </a:r>
                      <a:endParaRPr lang="en-US" altLang="ja-JP" sz="3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3600" dirty="0" smtClean="0"/>
                        <a:t>看板</a:t>
                      </a:r>
                      <a:endParaRPr lang="en-US" altLang="ja-JP" sz="3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682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3600" dirty="0" smtClean="0"/>
                        <a:t>視聴</a:t>
                      </a:r>
                      <a:endParaRPr lang="en-US" altLang="ja-JP" sz="3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3600" dirty="0" smtClean="0"/>
                        <a:t>フレンド</a:t>
                      </a:r>
                      <a:endParaRPr lang="en-US" altLang="ja-JP" sz="36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機能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kumimoji="1" lang="ja-JP" altLang="en-US" sz="4000" b="1" dirty="0" smtClean="0">
                <a:solidFill>
                  <a:schemeClr val="tx2"/>
                </a:solidFill>
              </a:rPr>
              <a:t>移動</a:t>
            </a:r>
            <a:endParaRPr kumimoji="1" lang="en-US" altLang="ja-JP" sz="4000" b="1" dirty="0" smtClean="0">
              <a:solidFill>
                <a:schemeClr val="tx2"/>
              </a:solidFill>
            </a:endParaRPr>
          </a:p>
          <a:p>
            <a:pPr>
              <a:buNone/>
            </a:pPr>
            <a:endParaRPr kumimoji="1" lang="en-US" altLang="ja-JP" dirty="0" smtClean="0"/>
          </a:p>
          <a:p>
            <a:pPr>
              <a:buNone/>
            </a:pPr>
            <a:r>
              <a:rPr lang="ja-JP" altLang="en-US" sz="4000" b="1" dirty="0" smtClean="0">
                <a:solidFill>
                  <a:schemeClr val="tx2"/>
                </a:solidFill>
              </a:rPr>
              <a:t>チャット</a:t>
            </a:r>
            <a:endParaRPr lang="en-US" altLang="ja-JP" sz="4000" b="1" dirty="0" smtClean="0">
              <a:solidFill>
                <a:schemeClr val="tx2"/>
              </a:solidFill>
            </a:endParaRPr>
          </a:p>
          <a:p>
            <a:pPr>
              <a:buNone/>
            </a:pPr>
            <a:endParaRPr kumimoji="1" lang="en-US" altLang="ja-JP" dirty="0" smtClean="0"/>
          </a:p>
          <a:p>
            <a:pPr>
              <a:buNone/>
            </a:pPr>
            <a:r>
              <a:rPr lang="ja-JP" altLang="en-US" sz="4000" b="1" dirty="0" smtClean="0">
                <a:solidFill>
                  <a:schemeClr val="tx2"/>
                </a:solidFill>
              </a:rPr>
              <a:t>チャット（個宛）</a:t>
            </a:r>
            <a:endParaRPr lang="en-US" altLang="ja-JP" sz="4000" b="1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ja-JP" b="1" dirty="0" smtClean="0">
                <a:solidFill>
                  <a:schemeClr val="tx2"/>
                </a:solidFill>
              </a:rPr>
              <a:t>	</a:t>
            </a:r>
            <a:r>
              <a:rPr lang="ja-JP" altLang="en-US" dirty="0" smtClean="0"/>
              <a:t>特定のユーザーに対してチャットを送る</a:t>
            </a:r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endParaRPr kumimoji="1" lang="ja-JP" altLang="en-US" dirty="0"/>
          </a:p>
        </p:txBody>
      </p:sp>
      <p:pic>
        <p:nvPicPr>
          <p:cNvPr id="4" name="図 7" descr="chara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12776"/>
            <a:ext cx="864096" cy="85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角丸四角形吹き出し 5"/>
          <p:cNvSpPr/>
          <p:nvPr/>
        </p:nvSpPr>
        <p:spPr>
          <a:xfrm>
            <a:off x="2483768" y="1844824"/>
            <a:ext cx="2376264" cy="1224136"/>
          </a:xfrm>
          <a:prstGeom prst="wedgeRoundRectCallout">
            <a:avLst>
              <a:gd name="adj1" fmla="val 38812"/>
              <a:gd name="adj2" fmla="val 7183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おいすー</a:t>
            </a:r>
            <a:endParaRPr kumimoji="1" lang="ja-JP" altLang="en-US" sz="4000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5724128" y="1628800"/>
            <a:ext cx="2376264" cy="1224136"/>
          </a:xfrm>
          <a:prstGeom prst="wedgeRoundRectCallout">
            <a:avLst>
              <a:gd name="adj1" fmla="val -13136"/>
              <a:gd name="adj2" fmla="val 7837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おいすー</a:t>
            </a:r>
            <a:endParaRPr kumimoji="1" lang="ja-JP" altLang="en-US" sz="4000" dirty="0"/>
          </a:p>
        </p:txBody>
      </p:sp>
      <p:pic>
        <p:nvPicPr>
          <p:cNvPr id="8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36696" y="2420888"/>
            <a:ext cx="1374846" cy="137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-0.50034 0.10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" y="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1134 L 0.21267 0.316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" y="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機能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ja-JP" altLang="en-US" sz="4000" b="1" dirty="0" smtClean="0">
                <a:solidFill>
                  <a:schemeClr val="tx2"/>
                </a:solidFill>
              </a:rPr>
              <a:t>配信</a:t>
            </a:r>
            <a:endParaRPr lang="en-US" altLang="ja-JP" sz="4000" b="1" dirty="0" smtClean="0">
              <a:solidFill>
                <a:schemeClr val="tx2"/>
              </a:solidFill>
            </a:endParaRPr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r>
              <a:rPr lang="ja-JP" altLang="en-US" sz="4000" b="1" dirty="0" smtClean="0">
                <a:solidFill>
                  <a:schemeClr val="tx2"/>
                </a:solidFill>
              </a:rPr>
              <a:t>視聴</a:t>
            </a:r>
            <a:endParaRPr lang="en-US" altLang="ja-JP" sz="4000" b="1" dirty="0" smtClean="0">
              <a:solidFill>
                <a:schemeClr val="tx2"/>
              </a:solidFill>
            </a:endParaRPr>
          </a:p>
          <a:p>
            <a:endParaRPr kumimoji="1" lang="ja-JP" altLang="en-US" dirty="0"/>
          </a:p>
        </p:txBody>
      </p:sp>
      <p:grpSp>
        <p:nvGrpSpPr>
          <p:cNvPr id="4" name="グループ化 9"/>
          <p:cNvGrpSpPr>
            <a:grpSpLocks/>
          </p:cNvGrpSpPr>
          <p:nvPr/>
        </p:nvGrpSpPr>
        <p:grpSpPr bwMode="auto">
          <a:xfrm>
            <a:off x="3995936" y="4077072"/>
            <a:ext cx="936104" cy="1296144"/>
            <a:chOff x="1857356" y="4286256"/>
            <a:chExt cx="1257520" cy="1857388"/>
          </a:xfrm>
        </p:grpSpPr>
        <p:pic>
          <p:nvPicPr>
            <p:cNvPr id="5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角丸四角形吹き出し 6"/>
          <p:cNvSpPr/>
          <p:nvPr/>
        </p:nvSpPr>
        <p:spPr>
          <a:xfrm>
            <a:off x="2843808" y="1412776"/>
            <a:ext cx="3672408" cy="2376264"/>
          </a:xfrm>
          <a:prstGeom prst="wedgeRoundRectCallout">
            <a:avLst>
              <a:gd name="adj1" fmla="val -8767"/>
              <a:gd name="adj2" fmla="val 83811"/>
              <a:gd name="adj3" fmla="val 16667"/>
            </a:avLst>
          </a:prstGeom>
          <a:noFill/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動画</a:t>
            </a:r>
            <a:endParaRPr kumimoji="1" lang="ja-JP" altLang="en-US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図 7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4941168"/>
            <a:ext cx="750872" cy="74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4869160"/>
            <a:ext cx="1191449" cy="119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C:\Users\hamarabo\Desktop\Chara\わる\waru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5877272"/>
            <a:ext cx="720080" cy="75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角丸四角形吹き出し 12"/>
          <p:cNvSpPr/>
          <p:nvPr/>
        </p:nvSpPr>
        <p:spPr>
          <a:xfrm>
            <a:off x="6876256" y="3717032"/>
            <a:ext cx="1800200" cy="900100"/>
          </a:xfrm>
          <a:prstGeom prst="wedgeRoundRectCallout">
            <a:avLst>
              <a:gd name="adj1" fmla="val -65280"/>
              <a:gd name="adj2" fmla="val 990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err="1" smtClean="0"/>
              <a:t>おっおっ</a:t>
            </a:r>
            <a:endParaRPr lang="en-US" altLang="ja-JP" sz="3200" dirty="0" smtClean="0"/>
          </a:p>
        </p:txBody>
      </p:sp>
      <p:pic>
        <p:nvPicPr>
          <p:cNvPr id="14" name="Live 2010年10月28日07時40分14秒.asf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3083719" y="1500174"/>
            <a:ext cx="2976562" cy="2232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機能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28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kumimoji="1" lang="ja-JP" altLang="en-US" sz="4000" b="1" dirty="0" smtClean="0">
                <a:solidFill>
                  <a:schemeClr val="tx2"/>
                </a:solidFill>
              </a:rPr>
              <a:t>スレッド</a:t>
            </a:r>
            <a:endParaRPr kumimoji="1" lang="en-US" altLang="ja-JP" sz="4000" b="1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ja-JP" altLang="en-US" sz="2800" dirty="0" smtClean="0"/>
              <a:t>配信を視聴しているユーザーのチャットをまとめたもの</a:t>
            </a:r>
            <a:endParaRPr lang="en-US" altLang="ja-JP" sz="2800" dirty="0" smtClean="0"/>
          </a:p>
          <a:p>
            <a:pPr>
              <a:buNone/>
            </a:pPr>
            <a:r>
              <a:rPr kumimoji="1" lang="ja-JP" altLang="en-US" sz="2800" dirty="0" smtClean="0"/>
              <a:t>１つの配信に１つのスレッドが存在する</a:t>
            </a:r>
            <a:endParaRPr kumimoji="1" lang="ja-JP" altLang="en-US" sz="2800" dirty="0"/>
          </a:p>
        </p:txBody>
      </p:sp>
      <p:grpSp>
        <p:nvGrpSpPr>
          <p:cNvPr id="4" name="グループ化 9"/>
          <p:cNvGrpSpPr>
            <a:grpSpLocks/>
          </p:cNvGrpSpPr>
          <p:nvPr/>
        </p:nvGrpSpPr>
        <p:grpSpPr bwMode="auto">
          <a:xfrm>
            <a:off x="1259632" y="3429000"/>
            <a:ext cx="936104" cy="1296144"/>
            <a:chOff x="1857356" y="4286256"/>
            <a:chExt cx="1257520" cy="1857388"/>
          </a:xfrm>
        </p:grpSpPr>
        <p:pic>
          <p:nvPicPr>
            <p:cNvPr id="5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図 7" descr="chara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5805264"/>
            <a:ext cx="750872" cy="74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正方形/長方形 10"/>
          <p:cNvSpPr/>
          <p:nvPr/>
        </p:nvSpPr>
        <p:spPr>
          <a:xfrm>
            <a:off x="1403648" y="5733256"/>
            <a:ext cx="1512168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リスナー</a:t>
            </a:r>
            <a:endParaRPr kumimoji="1" lang="ja-JP" altLang="en-US" sz="2800" dirty="0"/>
          </a:p>
        </p:txBody>
      </p:sp>
      <p:pic>
        <p:nvPicPr>
          <p:cNvPr id="12" name="図 11" descr="chara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9852" y="5733256"/>
            <a:ext cx="750872" cy="74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正方形/長方形 12"/>
          <p:cNvSpPr/>
          <p:nvPr/>
        </p:nvSpPr>
        <p:spPr>
          <a:xfrm>
            <a:off x="3815916" y="5661248"/>
            <a:ext cx="1512168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リスナー</a:t>
            </a:r>
            <a:endParaRPr kumimoji="1" lang="ja-JP" altLang="en-US" sz="2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79512" y="3645024"/>
            <a:ext cx="1296144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配信者</a:t>
            </a:r>
            <a:endParaRPr kumimoji="1" lang="ja-JP" altLang="en-US" sz="28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012160" y="3429000"/>
            <a:ext cx="2808312" cy="31683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kumimoji="1" lang="ja-JP" altLang="en-US" sz="2800" dirty="0" smtClean="0"/>
              <a:t>スレッド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16" name="右矢印 15"/>
          <p:cNvSpPr/>
          <p:nvPr/>
        </p:nvSpPr>
        <p:spPr>
          <a:xfrm rot="20204005">
            <a:off x="3482420" y="4539879"/>
            <a:ext cx="2642013" cy="86062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987824" y="3645024"/>
            <a:ext cx="2016224" cy="8640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リスナーのコメント</a:t>
            </a:r>
            <a:endParaRPr kumimoji="1" lang="ja-JP" altLang="en-US" sz="2800" dirty="0"/>
          </a:p>
        </p:txBody>
      </p:sp>
      <p:sp>
        <p:nvSpPr>
          <p:cNvPr id="18" name="角丸四角形吹き出し 17"/>
          <p:cNvSpPr/>
          <p:nvPr/>
        </p:nvSpPr>
        <p:spPr>
          <a:xfrm>
            <a:off x="683568" y="4653136"/>
            <a:ext cx="2016224" cy="936104"/>
          </a:xfrm>
          <a:prstGeom prst="wedgeRoundRectCallout">
            <a:avLst>
              <a:gd name="adj1" fmla="val -23019"/>
              <a:gd name="adj2" fmla="val 778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ハジマッタ</a:t>
            </a:r>
            <a:endParaRPr kumimoji="1" lang="ja-JP" altLang="en-US" sz="28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4005064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ハジマッタ</a:t>
            </a:r>
            <a:endParaRPr kumimoji="1"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機能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kumimoji="1" lang="ja-JP" altLang="en-US" sz="4000" b="1" dirty="0" smtClean="0">
                <a:solidFill>
                  <a:schemeClr val="tx2"/>
                </a:solidFill>
              </a:rPr>
              <a:t>ミニマップ</a:t>
            </a:r>
            <a:endParaRPr kumimoji="1" lang="en-US" altLang="ja-JP" sz="4000" b="1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ja-JP" altLang="en-US" sz="4000" dirty="0" smtClean="0"/>
              <a:t>　</a:t>
            </a:r>
            <a:r>
              <a:rPr lang="ja-JP" altLang="en-US" dirty="0" smtClean="0"/>
              <a:t>一目で現在の全体像を把握できる為のもの</a:t>
            </a:r>
            <a:endParaRPr lang="ja-JP" altLang="en-US" sz="4000" dirty="0" smtClean="0"/>
          </a:p>
          <a:p>
            <a:pPr>
              <a:buNone/>
            </a:pPr>
            <a:endParaRPr lang="en-US" altLang="ja-JP" sz="40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11560" y="3140968"/>
            <a:ext cx="7920880" cy="33843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1403648" y="3645024"/>
            <a:ext cx="432048" cy="43204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6516216" y="5517232"/>
            <a:ext cx="432048" cy="43204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7380312" y="3429000"/>
            <a:ext cx="432048" cy="43204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吹き出し 7"/>
          <p:cNvSpPr/>
          <p:nvPr/>
        </p:nvSpPr>
        <p:spPr>
          <a:xfrm>
            <a:off x="2771800" y="3212976"/>
            <a:ext cx="2448272" cy="1224136"/>
          </a:xfrm>
          <a:prstGeom prst="wedgeRoundRectCallout">
            <a:avLst>
              <a:gd name="adj1" fmla="val -76507"/>
              <a:gd name="adj2" fmla="val 850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/>
              <a:t>配信者</a:t>
            </a:r>
            <a:endParaRPr kumimoji="1" lang="ja-JP" altLang="en-US" sz="4400" dirty="0"/>
          </a:p>
        </p:txBody>
      </p:sp>
      <p:sp>
        <p:nvSpPr>
          <p:cNvPr id="9" name="円/楕円 8"/>
          <p:cNvSpPr/>
          <p:nvPr/>
        </p:nvSpPr>
        <p:spPr>
          <a:xfrm>
            <a:off x="899592" y="4149080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907704" y="4149080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043608" y="3429000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2339752" y="3429000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6588224" y="3717032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7668344" y="3933056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4788024" y="5013176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7092280" y="3933056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6876256" y="3429000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619672" y="4365104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3347864" y="5445224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3995936" y="5733256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5436096" y="5661248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5796136" y="5805264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6084168" y="5445224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6372200" y="5229200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25" name="円/楕円 24"/>
          <p:cNvSpPr/>
          <p:nvPr/>
        </p:nvSpPr>
        <p:spPr>
          <a:xfrm>
            <a:off x="7164288" y="5445224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7020272" y="5877272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6732240" y="6165304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6156176" y="5877272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115616" y="4797152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1979712" y="4941168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5436096" y="5373216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5796136" y="4725144"/>
            <a:ext cx="288032" cy="2160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吹き出し 32"/>
          <p:cNvSpPr/>
          <p:nvPr/>
        </p:nvSpPr>
        <p:spPr>
          <a:xfrm>
            <a:off x="5940152" y="3717032"/>
            <a:ext cx="2592288" cy="1224136"/>
          </a:xfrm>
          <a:prstGeom prst="wedgeRoundRectCallout">
            <a:avLst>
              <a:gd name="adj1" fmla="val -29334"/>
              <a:gd name="adj2" fmla="val 7059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/>
              <a:t>ユーザー</a:t>
            </a:r>
            <a:endParaRPr kumimoji="1" lang="ja-JP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機能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ja-JP" altLang="en-US" sz="4000" b="1" dirty="0" smtClean="0">
                <a:solidFill>
                  <a:schemeClr val="tx2"/>
                </a:solidFill>
              </a:rPr>
              <a:t>（　＾</a:t>
            </a:r>
            <a:r>
              <a:rPr lang="en-US" altLang="ja-JP" sz="4000" b="1" dirty="0" smtClean="0">
                <a:solidFill>
                  <a:schemeClr val="tx2"/>
                </a:solidFill>
              </a:rPr>
              <a:t>ω</a:t>
            </a:r>
            <a:r>
              <a:rPr lang="ja-JP" altLang="en-US" sz="4000" b="1" dirty="0" smtClean="0">
                <a:solidFill>
                  <a:schemeClr val="tx2"/>
                </a:solidFill>
              </a:rPr>
              <a:t>＾）</a:t>
            </a:r>
            <a:r>
              <a:rPr lang="ja-JP" altLang="en-US" sz="4000" b="1" dirty="0" err="1" smtClean="0">
                <a:solidFill>
                  <a:schemeClr val="tx2"/>
                </a:solidFill>
              </a:rPr>
              <a:t>おっおっ</a:t>
            </a:r>
            <a:endParaRPr lang="en-US" altLang="ja-JP" sz="4000" b="1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kumimoji="1" lang="ja-JP" altLang="en-US" sz="4000" dirty="0" smtClean="0"/>
              <a:t>　</a:t>
            </a:r>
            <a:r>
              <a:rPr kumimoji="1" lang="ja-JP" altLang="en-US" sz="3600" dirty="0" smtClean="0"/>
              <a:t>興味を示す</a:t>
            </a:r>
            <a:endParaRPr kumimoji="1" lang="ja-JP" altLang="en-US" sz="4000" dirty="0"/>
          </a:p>
        </p:txBody>
      </p:sp>
      <p:pic>
        <p:nvPicPr>
          <p:cNvPr id="4" name="図 7" descr="chara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013176"/>
            <a:ext cx="711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059832" y="4365104"/>
            <a:ext cx="4536504" cy="1046440"/>
          </a:xfrm>
          <a:prstGeom prst="rect">
            <a:avLst/>
          </a:prstGeom>
          <a:noFill/>
          <a:scene3d>
            <a:camera prst="orthographicFront">
              <a:rot lat="0" lon="0" rev="600000"/>
            </a:camera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r>
              <a:rPr lang="ja-JP" altLang="en-US" sz="4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（　＾</a:t>
            </a:r>
            <a:r>
              <a:rPr lang="en-US" altLang="ja-JP" sz="4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ω</a:t>
            </a:r>
            <a:r>
              <a:rPr lang="ja-JP" altLang="en-US" sz="4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＾）</a:t>
            </a:r>
            <a:r>
              <a:rPr lang="ja-JP" altLang="en-US" sz="4400" b="1" spc="300" dirty="0" err="1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おっおっ</a:t>
            </a:r>
            <a:endParaRPr lang="en-US" altLang="ja-JP" sz="4400" b="1" spc="300" dirty="0" smtClean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  <a:p>
            <a:endParaRPr kumimoji="1" lang="ja-JP" altLang="en-US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2699792" y="3284984"/>
            <a:ext cx="3744416" cy="1656184"/>
          </a:xfrm>
          <a:prstGeom prst="line">
            <a:avLst/>
          </a:prstGeom>
          <a:ln w="63500"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2915816" y="5229200"/>
            <a:ext cx="5040560" cy="216024"/>
          </a:xfrm>
          <a:prstGeom prst="line">
            <a:avLst/>
          </a:prstGeom>
          <a:ln w="63500" cmpd="thinThick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グループ化 9"/>
          <p:cNvGrpSpPr>
            <a:grpSpLocks/>
          </p:cNvGrpSpPr>
          <p:nvPr/>
        </p:nvGrpSpPr>
        <p:grpSpPr bwMode="auto">
          <a:xfrm>
            <a:off x="1907704" y="3429000"/>
            <a:ext cx="936104" cy="1296144"/>
            <a:chOff x="1857356" y="4286256"/>
            <a:chExt cx="1257520" cy="1857388"/>
          </a:xfrm>
        </p:grpSpPr>
        <p:pic>
          <p:nvPicPr>
            <p:cNvPr id="12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4005064"/>
            <a:ext cx="1008112" cy="1010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ストリーミング動画配信とは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個人番組を自由に生放送できる</a:t>
            </a:r>
            <a:endParaRPr kumimoji="1" lang="en-US" altLang="ja-JP" dirty="0" smtClean="0"/>
          </a:p>
          <a:p>
            <a:r>
              <a:rPr lang="ja-JP" altLang="en-US" dirty="0" smtClean="0"/>
              <a:t>不特定多数へ情報を発信できる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>
              <a:buNone/>
            </a:pPr>
            <a:r>
              <a:rPr lang="ja-JP" altLang="en-US" dirty="0" smtClean="0"/>
              <a:t>ストリーミング動画配信の例</a:t>
            </a:r>
            <a:endParaRPr lang="en-US" altLang="ja-JP" dirty="0"/>
          </a:p>
          <a:p>
            <a:pPr lvl="1"/>
            <a:r>
              <a:rPr lang="ja-JP" altLang="en-US" sz="3600" dirty="0" smtClean="0"/>
              <a:t>　</a:t>
            </a:r>
            <a:endParaRPr lang="en-US" altLang="ja-JP" sz="3600" dirty="0" smtClean="0"/>
          </a:p>
          <a:p>
            <a:pPr lvl="1"/>
            <a:r>
              <a:rPr lang="ja-JP" altLang="en-US" sz="3600" dirty="0" smtClean="0"/>
              <a:t>　</a:t>
            </a:r>
            <a:endParaRPr lang="en-US" altLang="ja-JP" sz="3600" dirty="0" smtClean="0"/>
          </a:p>
          <a:p>
            <a:pPr>
              <a:buNone/>
            </a:pPr>
            <a:endParaRPr lang="en-US" altLang="ja-JP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4000504"/>
            <a:ext cx="2214578" cy="6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4714884"/>
            <a:ext cx="2143140" cy="56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G:\Desktop\0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84" y="3500438"/>
            <a:ext cx="2449406" cy="2304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機能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kumimoji="1" lang="ja-JP" altLang="en-US" sz="4000" b="1" dirty="0" smtClean="0">
                <a:solidFill>
                  <a:schemeClr val="tx2"/>
                </a:solidFill>
              </a:rPr>
              <a:t>看板</a:t>
            </a:r>
            <a:endParaRPr kumimoji="1" lang="en-US" altLang="ja-JP" sz="4000" b="1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ja-JP" sz="3600" dirty="0" smtClean="0">
                <a:solidFill>
                  <a:schemeClr val="tx2"/>
                </a:solidFill>
              </a:rPr>
              <a:t>	</a:t>
            </a:r>
            <a:r>
              <a:rPr lang="ja-JP" altLang="en-US" dirty="0" smtClean="0"/>
              <a:t>固定の場所にメッセージを残すもの</a:t>
            </a:r>
            <a:endParaRPr lang="en-US" altLang="ja-JP" dirty="0" smtClean="0"/>
          </a:p>
          <a:p>
            <a:pPr>
              <a:buNone/>
            </a:pPr>
            <a:endParaRPr kumimoji="1" lang="en-US" altLang="ja-JP" sz="3600" dirty="0" smtClean="0"/>
          </a:p>
          <a:p>
            <a:pPr>
              <a:buNone/>
            </a:pPr>
            <a:endParaRPr lang="en-US" altLang="ja-JP" sz="3600" dirty="0" smtClean="0"/>
          </a:p>
          <a:p>
            <a:pPr>
              <a:buNone/>
            </a:pPr>
            <a:r>
              <a:rPr kumimoji="1" lang="ja-JP" altLang="en-US" sz="4000" b="1" dirty="0" smtClean="0">
                <a:solidFill>
                  <a:schemeClr val="tx2"/>
                </a:solidFill>
              </a:rPr>
              <a:t>フレンド</a:t>
            </a:r>
            <a:endParaRPr kumimoji="1" lang="en-US" altLang="ja-JP" sz="4000" b="1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ja-JP" sz="4000" b="1" dirty="0" smtClean="0">
                <a:solidFill>
                  <a:schemeClr val="tx2"/>
                </a:solidFill>
              </a:rPr>
              <a:t>	</a:t>
            </a:r>
            <a:r>
              <a:rPr lang="ja-JP" altLang="en-US" dirty="0" smtClean="0"/>
              <a:t>他ユーザーの友人登録</a:t>
            </a:r>
            <a:endParaRPr kumimoji="1" lang="en-US" altLang="ja-JP" sz="4000" dirty="0" smtClean="0"/>
          </a:p>
          <a:p>
            <a:pPr>
              <a:buNone/>
            </a:pPr>
            <a:endParaRPr kumimoji="1" lang="ja-JP" altLang="en-US" sz="3600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6228184" y="2996952"/>
            <a:ext cx="2520280" cy="2016224"/>
            <a:chOff x="3275856" y="2924944"/>
            <a:chExt cx="2592288" cy="1944216"/>
          </a:xfrm>
        </p:grpSpPr>
        <p:sp>
          <p:nvSpPr>
            <p:cNvPr id="5" name="片側の 2 つの角を丸めた四角形 4"/>
            <p:cNvSpPr/>
            <p:nvPr/>
          </p:nvSpPr>
          <p:spPr>
            <a:xfrm rot="10800000">
              <a:off x="4283968" y="3933056"/>
              <a:ext cx="576064" cy="936104"/>
            </a:xfrm>
            <a:prstGeom prst="round2SameRect">
              <a:avLst/>
            </a:prstGeom>
            <a:gradFill flip="none" rotWithShape="1">
              <a:gsLst>
                <a:gs pos="0">
                  <a:schemeClr val="accent6">
                    <a:lumMod val="50000"/>
                    <a:shade val="30000"/>
                    <a:satMod val="115000"/>
                  </a:schemeClr>
                </a:gs>
                <a:gs pos="50000">
                  <a:schemeClr val="accent6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0" scaled="1"/>
              <a:tileRect/>
            </a:gra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/>
            <p:cNvSpPr/>
            <p:nvPr/>
          </p:nvSpPr>
          <p:spPr>
            <a:xfrm>
              <a:off x="3275856" y="2924944"/>
              <a:ext cx="2592288" cy="1152128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50000">
                  <a:schemeClr val="accent2">
                    <a:lumMod val="5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2700000" scaled="1"/>
              <a:tileRect/>
            </a:gra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 smtClean="0"/>
                <a:t>１０月２８日より中間発表</a:t>
              </a:r>
              <a:endParaRPr kumimoji="1" lang="ja-JP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流れ図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36"/>
          <p:cNvGrpSpPr/>
          <p:nvPr/>
        </p:nvGrpSpPr>
        <p:grpSpPr>
          <a:xfrm>
            <a:off x="5191148" y="1042305"/>
            <a:ext cx="3869378" cy="5650955"/>
            <a:chOff x="-203221" y="3745767"/>
            <a:chExt cx="2722852" cy="3183696"/>
          </a:xfrm>
        </p:grpSpPr>
        <p:sp>
          <p:nvSpPr>
            <p:cNvPr id="34" name="角丸四角形 33"/>
            <p:cNvSpPr/>
            <p:nvPr/>
          </p:nvSpPr>
          <p:spPr>
            <a:xfrm>
              <a:off x="-203221" y="3848654"/>
              <a:ext cx="2722852" cy="308080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35" name="角丸四角形 34"/>
            <p:cNvSpPr/>
            <p:nvPr/>
          </p:nvSpPr>
          <p:spPr>
            <a:xfrm>
              <a:off x="764652" y="3745767"/>
              <a:ext cx="693040" cy="27212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 smtClean="0"/>
                <a:t>通信</a:t>
              </a:r>
              <a:endParaRPr kumimoji="1" lang="en-US" altLang="ja-JP" sz="2800" dirty="0" smtClean="0"/>
            </a:p>
          </p:txBody>
        </p:sp>
      </p:grpSp>
      <p:sp>
        <p:nvSpPr>
          <p:cNvPr id="42" name="角丸四角形 41"/>
          <p:cNvSpPr/>
          <p:nvPr/>
        </p:nvSpPr>
        <p:spPr>
          <a:xfrm>
            <a:off x="1059470" y="1165287"/>
            <a:ext cx="4000513" cy="552797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2436696" y="978219"/>
            <a:ext cx="983733" cy="4889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ja-JP" sz="2800" b="1" dirty="0" smtClean="0">
                <a:latin typeface="HGP明朝B" pitchFamily="18" charset="-128"/>
                <a:ea typeface="HGP明朝B" pitchFamily="18" charset="-128"/>
              </a:rPr>
              <a:t>UI</a:t>
            </a:r>
            <a:endParaRPr lang="ja-JP" altLang="en-US" sz="2400" b="1" dirty="0">
              <a:latin typeface="HGP明朝B" pitchFamily="18" charset="-128"/>
              <a:ea typeface="HGP明朝B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321799" y="4357694"/>
            <a:ext cx="3475855" cy="223253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5453476" y="4357694"/>
            <a:ext cx="3475855" cy="2232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5460442" y="1726488"/>
            <a:ext cx="3326400" cy="2311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4000" dirty="0" smtClean="0">
              <a:solidFill>
                <a:schemeClr val="tx1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321799" y="1737760"/>
            <a:ext cx="3327997" cy="23117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1570040" y="1601776"/>
            <a:ext cx="1573200" cy="45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アバター</a:t>
            </a:r>
            <a:endParaRPr kumimoji="1" lang="ja-JP" altLang="en-US" sz="2000" b="1" dirty="0"/>
          </a:p>
        </p:txBody>
      </p:sp>
      <p:sp>
        <p:nvSpPr>
          <p:cNvPr id="31" name="角丸四角形 30"/>
          <p:cNvSpPr/>
          <p:nvPr/>
        </p:nvSpPr>
        <p:spPr>
          <a:xfrm>
            <a:off x="5713444" y="1601777"/>
            <a:ext cx="1573200" cy="45160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サーバー</a:t>
            </a:r>
            <a:endParaRPr kumimoji="1" lang="ja-JP" altLang="en-US" sz="2000" b="1" dirty="0"/>
          </a:p>
        </p:txBody>
      </p:sp>
      <p:sp>
        <p:nvSpPr>
          <p:cNvPr id="40" name="角丸四角形 39"/>
          <p:cNvSpPr/>
          <p:nvPr/>
        </p:nvSpPr>
        <p:spPr>
          <a:xfrm>
            <a:off x="5715008" y="4122008"/>
            <a:ext cx="1573972" cy="45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dirty="0" smtClean="0"/>
              <a:t>動画通信</a:t>
            </a:r>
            <a:endParaRPr lang="en-US" altLang="ja-JP" sz="2400" dirty="0" smtClean="0"/>
          </a:p>
        </p:txBody>
      </p:sp>
      <p:sp>
        <p:nvSpPr>
          <p:cNvPr id="18" name="角丸四角形 17"/>
          <p:cNvSpPr/>
          <p:nvPr/>
        </p:nvSpPr>
        <p:spPr>
          <a:xfrm>
            <a:off x="1571604" y="4143380"/>
            <a:ext cx="1720800" cy="45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dirty="0" smtClean="0"/>
              <a:t>ウインドウ</a:t>
            </a:r>
            <a:endParaRPr lang="en-US" altLang="ja-JP" sz="2400" dirty="0" smtClean="0"/>
          </a:p>
        </p:txBody>
      </p:sp>
      <p:sp>
        <p:nvSpPr>
          <p:cNvPr id="41" name="角丸四角形 40"/>
          <p:cNvSpPr/>
          <p:nvPr/>
        </p:nvSpPr>
        <p:spPr>
          <a:xfrm>
            <a:off x="2436696" y="2143116"/>
            <a:ext cx="98373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移動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2140801" y="2797200"/>
            <a:ext cx="157394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配信選択</a:t>
            </a:r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6174880" y="2143116"/>
            <a:ext cx="209863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ログイン処理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6371627" y="2797200"/>
            <a:ext cx="1705137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移動処理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6174880" y="3429000"/>
            <a:ext cx="209863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チャット処理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4" name="角丸四角形 43"/>
          <p:cNvSpPr/>
          <p:nvPr/>
        </p:nvSpPr>
        <p:spPr>
          <a:xfrm>
            <a:off x="1715292" y="5940472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チャットウインドウ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6" name="角丸四角形 45"/>
          <p:cNvSpPr/>
          <p:nvPr/>
        </p:nvSpPr>
        <p:spPr>
          <a:xfrm>
            <a:off x="1715292" y="5297530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8" name="角丸四角形 47"/>
          <p:cNvSpPr/>
          <p:nvPr/>
        </p:nvSpPr>
        <p:spPr>
          <a:xfrm>
            <a:off x="1715292" y="4654588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配信ウインドウ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6307599" y="4868902"/>
            <a:ext cx="1836301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動画送信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6307599" y="5726158"/>
            <a:ext cx="1836301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動画受信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9" name="角丸四角形 58"/>
          <p:cNvSpPr/>
          <p:nvPr/>
        </p:nvSpPr>
        <p:spPr>
          <a:xfrm>
            <a:off x="2436696" y="3440142"/>
            <a:ext cx="98373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表示</a:t>
            </a:r>
            <a:endParaRPr lang="ja-JP" altLang="en-US" sz="24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36"/>
          <p:cNvGrpSpPr/>
          <p:nvPr/>
        </p:nvGrpSpPr>
        <p:grpSpPr>
          <a:xfrm>
            <a:off x="5191148" y="1042305"/>
            <a:ext cx="3869378" cy="5650955"/>
            <a:chOff x="-203221" y="3745767"/>
            <a:chExt cx="2722852" cy="3183696"/>
          </a:xfrm>
        </p:grpSpPr>
        <p:sp>
          <p:nvSpPr>
            <p:cNvPr id="34" name="角丸四角形 33"/>
            <p:cNvSpPr/>
            <p:nvPr/>
          </p:nvSpPr>
          <p:spPr>
            <a:xfrm>
              <a:off x="-203221" y="3848654"/>
              <a:ext cx="2722852" cy="308080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35" name="角丸四角形 34"/>
            <p:cNvSpPr/>
            <p:nvPr/>
          </p:nvSpPr>
          <p:spPr>
            <a:xfrm>
              <a:off x="764652" y="3745767"/>
              <a:ext cx="693040" cy="27212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 smtClean="0"/>
                <a:t>通信</a:t>
              </a:r>
              <a:endParaRPr kumimoji="1" lang="en-US" altLang="ja-JP" sz="2800" dirty="0" smtClean="0"/>
            </a:p>
          </p:txBody>
        </p:sp>
      </p:grpSp>
      <p:sp>
        <p:nvSpPr>
          <p:cNvPr id="42" name="角丸四角形 41"/>
          <p:cNvSpPr/>
          <p:nvPr/>
        </p:nvSpPr>
        <p:spPr>
          <a:xfrm>
            <a:off x="1059470" y="1165287"/>
            <a:ext cx="4000513" cy="552797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2436696" y="978219"/>
            <a:ext cx="983733" cy="4889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ja-JP" sz="2800" b="1" dirty="0" smtClean="0">
                <a:latin typeface="HGP明朝B" pitchFamily="18" charset="-128"/>
                <a:ea typeface="HGP明朝B" pitchFamily="18" charset="-128"/>
              </a:rPr>
              <a:t>UI</a:t>
            </a:r>
            <a:endParaRPr lang="ja-JP" altLang="en-US" sz="2400" b="1" dirty="0">
              <a:latin typeface="HGP明朝B" pitchFamily="18" charset="-128"/>
              <a:ea typeface="HGP明朝B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321799" y="4357694"/>
            <a:ext cx="3475855" cy="223253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5453476" y="4357694"/>
            <a:ext cx="3475855" cy="2232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5460442" y="1726488"/>
            <a:ext cx="3326400" cy="2311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4000" dirty="0" smtClean="0">
              <a:solidFill>
                <a:schemeClr val="tx1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321799" y="1737760"/>
            <a:ext cx="3327997" cy="23117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1570040" y="1601776"/>
            <a:ext cx="1573200" cy="45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アバター</a:t>
            </a:r>
            <a:endParaRPr kumimoji="1" lang="ja-JP" altLang="en-US" sz="2000" b="1" dirty="0"/>
          </a:p>
        </p:txBody>
      </p:sp>
      <p:sp>
        <p:nvSpPr>
          <p:cNvPr id="31" name="角丸四角形 30"/>
          <p:cNvSpPr/>
          <p:nvPr/>
        </p:nvSpPr>
        <p:spPr>
          <a:xfrm>
            <a:off x="5713444" y="1601777"/>
            <a:ext cx="1573200" cy="45160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サーバー</a:t>
            </a:r>
            <a:endParaRPr kumimoji="1" lang="ja-JP" altLang="en-US" sz="2000" b="1" dirty="0"/>
          </a:p>
        </p:txBody>
      </p:sp>
      <p:sp>
        <p:nvSpPr>
          <p:cNvPr id="40" name="角丸四角形 39"/>
          <p:cNvSpPr/>
          <p:nvPr/>
        </p:nvSpPr>
        <p:spPr>
          <a:xfrm>
            <a:off x="5715008" y="4122008"/>
            <a:ext cx="1573972" cy="45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dirty="0" smtClean="0"/>
              <a:t>動画通信</a:t>
            </a:r>
            <a:endParaRPr lang="en-US" altLang="ja-JP" sz="2400" dirty="0" smtClean="0"/>
          </a:p>
        </p:txBody>
      </p:sp>
      <p:sp>
        <p:nvSpPr>
          <p:cNvPr id="18" name="角丸四角形 17"/>
          <p:cNvSpPr/>
          <p:nvPr/>
        </p:nvSpPr>
        <p:spPr>
          <a:xfrm>
            <a:off x="1571604" y="4143380"/>
            <a:ext cx="1720800" cy="45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dirty="0" smtClean="0"/>
              <a:t>ウインドウ</a:t>
            </a:r>
            <a:endParaRPr lang="en-US" altLang="ja-JP" sz="2400" dirty="0" smtClean="0"/>
          </a:p>
        </p:txBody>
      </p:sp>
      <p:sp>
        <p:nvSpPr>
          <p:cNvPr id="41" name="角丸四角形 40"/>
          <p:cNvSpPr/>
          <p:nvPr/>
        </p:nvSpPr>
        <p:spPr>
          <a:xfrm>
            <a:off x="2436696" y="2143116"/>
            <a:ext cx="98373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移動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2140801" y="2797200"/>
            <a:ext cx="157394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配信選択</a:t>
            </a:r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6174880" y="2143116"/>
            <a:ext cx="209863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ログイン処理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6371627" y="2797200"/>
            <a:ext cx="1705137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移動処理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6174880" y="3429000"/>
            <a:ext cx="209863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チャット処理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4" name="角丸四角形 43"/>
          <p:cNvSpPr/>
          <p:nvPr/>
        </p:nvSpPr>
        <p:spPr>
          <a:xfrm>
            <a:off x="1715292" y="5940472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チャットウインドウ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6" name="角丸四角形 45"/>
          <p:cNvSpPr/>
          <p:nvPr/>
        </p:nvSpPr>
        <p:spPr>
          <a:xfrm>
            <a:off x="1715292" y="5297530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8" name="角丸四角形 47"/>
          <p:cNvSpPr/>
          <p:nvPr/>
        </p:nvSpPr>
        <p:spPr>
          <a:xfrm>
            <a:off x="1715292" y="4654588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配信ウインドウ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6307599" y="4868902"/>
            <a:ext cx="1836301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動画送信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6307599" y="5726158"/>
            <a:ext cx="1836301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動画受信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9" name="角丸四角形 58"/>
          <p:cNvSpPr/>
          <p:nvPr/>
        </p:nvSpPr>
        <p:spPr>
          <a:xfrm>
            <a:off x="2436696" y="3440142"/>
            <a:ext cx="98373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表示</a:t>
            </a:r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37" name="角丸四角形 36"/>
          <p:cNvSpPr/>
          <p:nvPr/>
        </p:nvSpPr>
        <p:spPr>
          <a:xfrm>
            <a:off x="71406" y="1000108"/>
            <a:ext cx="1143008" cy="5000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ｼｭｰﾙ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45" name="角丸四角形 44"/>
          <p:cNvSpPr/>
          <p:nvPr/>
        </p:nvSpPr>
        <p:spPr>
          <a:xfrm>
            <a:off x="71406" y="1643050"/>
            <a:ext cx="1143008" cy="500066"/>
          </a:xfrm>
          <a:prstGeom prst="roundRect">
            <a:avLst/>
          </a:prstGeom>
          <a:solidFill>
            <a:srgbClr val="A5EDA8"/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LBB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47" name="角丸四角形 46"/>
          <p:cNvSpPr/>
          <p:nvPr/>
        </p:nvSpPr>
        <p:spPr>
          <a:xfrm>
            <a:off x="71406" y="2285992"/>
            <a:ext cx="1143008" cy="500066"/>
          </a:xfrm>
          <a:prstGeom prst="roundRect">
            <a:avLst/>
          </a:prstGeom>
          <a:solidFill>
            <a:srgbClr val="FDD74D"/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 smtClean="0">
                <a:solidFill>
                  <a:schemeClr val="tx1"/>
                </a:solidFill>
              </a:rPr>
              <a:t>poo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786182" y="142852"/>
            <a:ext cx="2613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 dirty="0" smtClean="0"/>
              <a:t>担当分け</a:t>
            </a:r>
            <a:endParaRPr kumimoji="1" lang="ja-JP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36"/>
          <p:cNvGrpSpPr/>
          <p:nvPr/>
        </p:nvGrpSpPr>
        <p:grpSpPr>
          <a:xfrm>
            <a:off x="5191148" y="1042305"/>
            <a:ext cx="3869378" cy="5650955"/>
            <a:chOff x="-203221" y="3745767"/>
            <a:chExt cx="2722852" cy="3183696"/>
          </a:xfrm>
        </p:grpSpPr>
        <p:sp>
          <p:nvSpPr>
            <p:cNvPr id="34" name="角丸四角形 33"/>
            <p:cNvSpPr/>
            <p:nvPr/>
          </p:nvSpPr>
          <p:spPr>
            <a:xfrm>
              <a:off x="-203221" y="3848654"/>
              <a:ext cx="2722852" cy="308080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35" name="角丸四角形 34"/>
            <p:cNvSpPr/>
            <p:nvPr/>
          </p:nvSpPr>
          <p:spPr>
            <a:xfrm>
              <a:off x="764652" y="3745767"/>
              <a:ext cx="693040" cy="27212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 smtClean="0"/>
                <a:t>通信</a:t>
              </a:r>
              <a:endParaRPr kumimoji="1" lang="en-US" altLang="ja-JP" sz="2800" dirty="0" smtClean="0"/>
            </a:p>
          </p:txBody>
        </p:sp>
      </p:grpSp>
      <p:sp>
        <p:nvSpPr>
          <p:cNvPr id="42" name="角丸四角形 41"/>
          <p:cNvSpPr/>
          <p:nvPr/>
        </p:nvSpPr>
        <p:spPr>
          <a:xfrm>
            <a:off x="1059470" y="1165287"/>
            <a:ext cx="4000513" cy="552797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2436696" y="978219"/>
            <a:ext cx="983733" cy="4889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ja-JP" sz="2800" b="1" dirty="0" smtClean="0">
                <a:latin typeface="HGP明朝B" pitchFamily="18" charset="-128"/>
                <a:ea typeface="HGP明朝B" pitchFamily="18" charset="-128"/>
              </a:rPr>
              <a:t>UI</a:t>
            </a:r>
            <a:endParaRPr lang="ja-JP" altLang="en-US" sz="2400" b="1" dirty="0">
              <a:latin typeface="HGP明朝B" pitchFamily="18" charset="-128"/>
              <a:ea typeface="HGP明朝B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321799" y="4357694"/>
            <a:ext cx="3475855" cy="223253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5453476" y="4357694"/>
            <a:ext cx="3475855" cy="2232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5460442" y="1726488"/>
            <a:ext cx="3326400" cy="2311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4000" dirty="0" smtClean="0">
              <a:solidFill>
                <a:schemeClr val="tx1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321799" y="1737760"/>
            <a:ext cx="3327997" cy="231172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1570040" y="1601776"/>
            <a:ext cx="1573200" cy="450000"/>
          </a:xfrm>
          <a:prstGeom prst="roundRect">
            <a:avLst/>
          </a:prstGeom>
          <a:solidFill>
            <a:srgbClr val="4899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アバター</a:t>
            </a:r>
            <a:endParaRPr kumimoji="1" lang="ja-JP" altLang="en-US" sz="2000" b="1" dirty="0"/>
          </a:p>
        </p:txBody>
      </p:sp>
      <p:sp>
        <p:nvSpPr>
          <p:cNvPr id="31" name="角丸四角形 30"/>
          <p:cNvSpPr/>
          <p:nvPr/>
        </p:nvSpPr>
        <p:spPr>
          <a:xfrm>
            <a:off x="5713444" y="1601777"/>
            <a:ext cx="1573200" cy="451609"/>
          </a:xfrm>
          <a:prstGeom prst="roundRect">
            <a:avLst/>
          </a:prstGeom>
          <a:solidFill>
            <a:srgbClr val="4899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サーバー</a:t>
            </a:r>
            <a:endParaRPr kumimoji="1" lang="ja-JP" altLang="en-US" sz="2000" b="1" dirty="0"/>
          </a:p>
        </p:txBody>
      </p:sp>
      <p:sp>
        <p:nvSpPr>
          <p:cNvPr id="40" name="角丸四角形 39"/>
          <p:cNvSpPr/>
          <p:nvPr/>
        </p:nvSpPr>
        <p:spPr>
          <a:xfrm>
            <a:off x="5715008" y="4122008"/>
            <a:ext cx="1573972" cy="45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dirty="0" smtClean="0"/>
              <a:t>動画通信</a:t>
            </a:r>
            <a:endParaRPr lang="en-US" altLang="ja-JP" sz="2400" dirty="0" smtClean="0"/>
          </a:p>
        </p:txBody>
      </p:sp>
      <p:sp>
        <p:nvSpPr>
          <p:cNvPr id="18" name="角丸四角形 17"/>
          <p:cNvSpPr/>
          <p:nvPr/>
        </p:nvSpPr>
        <p:spPr>
          <a:xfrm>
            <a:off x="1571604" y="4143380"/>
            <a:ext cx="1720800" cy="45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dirty="0" smtClean="0"/>
              <a:t>ウインドウ</a:t>
            </a:r>
            <a:endParaRPr lang="en-US" altLang="ja-JP" sz="2400" dirty="0" smtClean="0"/>
          </a:p>
        </p:txBody>
      </p:sp>
      <p:sp>
        <p:nvSpPr>
          <p:cNvPr id="41" name="角丸四角形 40"/>
          <p:cNvSpPr/>
          <p:nvPr/>
        </p:nvSpPr>
        <p:spPr>
          <a:xfrm>
            <a:off x="2436696" y="2143116"/>
            <a:ext cx="98373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移動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2140801" y="2797200"/>
            <a:ext cx="157394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配信選択</a:t>
            </a:r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6174880" y="2143116"/>
            <a:ext cx="209863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ログイン処理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6371627" y="2797200"/>
            <a:ext cx="1705137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移動処理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6174880" y="3429000"/>
            <a:ext cx="209863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チャット処理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4" name="角丸四角形 43"/>
          <p:cNvSpPr/>
          <p:nvPr/>
        </p:nvSpPr>
        <p:spPr>
          <a:xfrm>
            <a:off x="1715292" y="5940472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チャットウインドウ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6" name="角丸四角形 45"/>
          <p:cNvSpPr/>
          <p:nvPr/>
        </p:nvSpPr>
        <p:spPr>
          <a:xfrm>
            <a:off x="1715292" y="5297530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8" name="角丸四角形 47"/>
          <p:cNvSpPr/>
          <p:nvPr/>
        </p:nvSpPr>
        <p:spPr>
          <a:xfrm>
            <a:off x="1715292" y="4654588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配信ウインドウ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6307599" y="4868902"/>
            <a:ext cx="1836301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動画送信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6307599" y="5726158"/>
            <a:ext cx="1836301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動画受信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9" name="角丸四角形 58"/>
          <p:cNvSpPr/>
          <p:nvPr/>
        </p:nvSpPr>
        <p:spPr>
          <a:xfrm>
            <a:off x="2436696" y="3440142"/>
            <a:ext cx="98373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表示</a:t>
            </a:r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786182" y="142852"/>
            <a:ext cx="2613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担当分け</a:t>
            </a:r>
            <a:endParaRPr kumimoji="1" lang="ja-JP" altLang="en-US" sz="4800" dirty="0"/>
          </a:p>
        </p:txBody>
      </p:sp>
      <p:sp>
        <p:nvSpPr>
          <p:cNvPr id="30" name="角丸四角形 29"/>
          <p:cNvSpPr/>
          <p:nvPr/>
        </p:nvSpPr>
        <p:spPr>
          <a:xfrm>
            <a:off x="71406" y="1000108"/>
            <a:ext cx="1143008" cy="5000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ｼｭｰﾙ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71406" y="1643050"/>
            <a:ext cx="1143008" cy="500066"/>
          </a:xfrm>
          <a:prstGeom prst="roundRect">
            <a:avLst/>
          </a:prstGeom>
          <a:solidFill>
            <a:srgbClr val="A5EDA8"/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LBB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角丸四角形 37"/>
          <p:cNvSpPr/>
          <p:nvPr/>
        </p:nvSpPr>
        <p:spPr>
          <a:xfrm>
            <a:off x="71406" y="2285992"/>
            <a:ext cx="1143008" cy="500066"/>
          </a:xfrm>
          <a:prstGeom prst="roundRect">
            <a:avLst/>
          </a:prstGeom>
          <a:solidFill>
            <a:srgbClr val="FDD74D"/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 smtClean="0">
                <a:solidFill>
                  <a:schemeClr val="tx1"/>
                </a:solidFill>
              </a:rPr>
              <a:t>poo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36"/>
          <p:cNvGrpSpPr/>
          <p:nvPr/>
        </p:nvGrpSpPr>
        <p:grpSpPr>
          <a:xfrm>
            <a:off x="5191148" y="1042305"/>
            <a:ext cx="3869378" cy="5650955"/>
            <a:chOff x="-203221" y="3745767"/>
            <a:chExt cx="2722852" cy="3183696"/>
          </a:xfrm>
        </p:grpSpPr>
        <p:sp>
          <p:nvSpPr>
            <p:cNvPr id="34" name="角丸四角形 33"/>
            <p:cNvSpPr/>
            <p:nvPr/>
          </p:nvSpPr>
          <p:spPr>
            <a:xfrm>
              <a:off x="-203221" y="3848654"/>
              <a:ext cx="2722852" cy="308080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35" name="角丸四角形 34"/>
            <p:cNvSpPr/>
            <p:nvPr/>
          </p:nvSpPr>
          <p:spPr>
            <a:xfrm>
              <a:off x="764652" y="3745767"/>
              <a:ext cx="693040" cy="27212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 smtClean="0"/>
                <a:t>通信</a:t>
              </a:r>
              <a:endParaRPr kumimoji="1" lang="en-US" altLang="ja-JP" sz="2800" dirty="0" smtClean="0"/>
            </a:p>
          </p:txBody>
        </p:sp>
      </p:grpSp>
      <p:sp>
        <p:nvSpPr>
          <p:cNvPr id="42" name="角丸四角形 41"/>
          <p:cNvSpPr/>
          <p:nvPr/>
        </p:nvSpPr>
        <p:spPr>
          <a:xfrm>
            <a:off x="1059470" y="1165287"/>
            <a:ext cx="4000513" cy="552797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2436696" y="978219"/>
            <a:ext cx="983733" cy="4889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ja-JP" sz="2800" b="1" dirty="0" smtClean="0">
                <a:latin typeface="HGP明朝B" pitchFamily="18" charset="-128"/>
                <a:ea typeface="HGP明朝B" pitchFamily="18" charset="-128"/>
              </a:rPr>
              <a:t>UI</a:t>
            </a:r>
            <a:endParaRPr lang="ja-JP" altLang="en-US" sz="2400" b="1" dirty="0">
              <a:latin typeface="HGP明朝B" pitchFamily="18" charset="-128"/>
              <a:ea typeface="HGP明朝B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321799" y="4357694"/>
            <a:ext cx="3475855" cy="2232536"/>
          </a:xfrm>
          <a:prstGeom prst="roundRect">
            <a:avLst/>
          </a:prstGeom>
          <a:solidFill>
            <a:srgbClr val="A5ED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5453476" y="4357694"/>
            <a:ext cx="3475855" cy="2232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5460442" y="1726488"/>
            <a:ext cx="3326400" cy="2311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4000" dirty="0" smtClean="0">
              <a:solidFill>
                <a:schemeClr val="tx1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321799" y="1737760"/>
            <a:ext cx="3327997" cy="231172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1570040" y="1601776"/>
            <a:ext cx="1573200" cy="450000"/>
          </a:xfrm>
          <a:prstGeom prst="roundRect">
            <a:avLst/>
          </a:prstGeom>
          <a:solidFill>
            <a:srgbClr val="4899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アバター</a:t>
            </a:r>
            <a:endParaRPr kumimoji="1" lang="ja-JP" altLang="en-US" sz="2000" b="1" dirty="0"/>
          </a:p>
        </p:txBody>
      </p:sp>
      <p:sp>
        <p:nvSpPr>
          <p:cNvPr id="31" name="角丸四角形 30"/>
          <p:cNvSpPr/>
          <p:nvPr/>
        </p:nvSpPr>
        <p:spPr>
          <a:xfrm>
            <a:off x="5713444" y="1601777"/>
            <a:ext cx="1573200" cy="451609"/>
          </a:xfrm>
          <a:prstGeom prst="roundRect">
            <a:avLst/>
          </a:prstGeom>
          <a:solidFill>
            <a:srgbClr val="4899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サーバー</a:t>
            </a:r>
            <a:endParaRPr kumimoji="1" lang="ja-JP" altLang="en-US" sz="2000" b="1" dirty="0"/>
          </a:p>
        </p:txBody>
      </p:sp>
      <p:sp>
        <p:nvSpPr>
          <p:cNvPr id="40" name="角丸四角形 39"/>
          <p:cNvSpPr/>
          <p:nvPr/>
        </p:nvSpPr>
        <p:spPr>
          <a:xfrm>
            <a:off x="5715008" y="4122008"/>
            <a:ext cx="1573972" cy="45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dirty="0" smtClean="0"/>
              <a:t>動画通信</a:t>
            </a:r>
            <a:endParaRPr lang="en-US" altLang="ja-JP" sz="2400" dirty="0" smtClean="0"/>
          </a:p>
        </p:txBody>
      </p:sp>
      <p:sp>
        <p:nvSpPr>
          <p:cNvPr id="18" name="角丸四角形 17"/>
          <p:cNvSpPr/>
          <p:nvPr/>
        </p:nvSpPr>
        <p:spPr>
          <a:xfrm>
            <a:off x="1571604" y="4143380"/>
            <a:ext cx="1720800" cy="450000"/>
          </a:xfrm>
          <a:prstGeom prst="roundRect">
            <a:avLst/>
          </a:prstGeom>
          <a:solidFill>
            <a:srgbClr val="58DE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dirty="0" smtClean="0"/>
              <a:t>ウインドウ</a:t>
            </a:r>
            <a:endParaRPr lang="en-US" altLang="ja-JP" sz="2400" dirty="0" smtClean="0"/>
          </a:p>
        </p:txBody>
      </p:sp>
      <p:sp>
        <p:nvSpPr>
          <p:cNvPr id="41" name="角丸四角形 40"/>
          <p:cNvSpPr/>
          <p:nvPr/>
        </p:nvSpPr>
        <p:spPr>
          <a:xfrm>
            <a:off x="2436696" y="2143116"/>
            <a:ext cx="98373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移動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2140801" y="2797200"/>
            <a:ext cx="157394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配信選択</a:t>
            </a:r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6174880" y="2143116"/>
            <a:ext cx="209863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ログイン処理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6371627" y="2797200"/>
            <a:ext cx="1705137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移動処理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6174880" y="3429000"/>
            <a:ext cx="209863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チャット処理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4" name="角丸四角形 43"/>
          <p:cNvSpPr/>
          <p:nvPr/>
        </p:nvSpPr>
        <p:spPr>
          <a:xfrm>
            <a:off x="1715292" y="5940472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チャットウインドウ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6" name="角丸四角形 45"/>
          <p:cNvSpPr/>
          <p:nvPr/>
        </p:nvSpPr>
        <p:spPr>
          <a:xfrm>
            <a:off x="1715292" y="5297530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8" name="角丸四角形 47"/>
          <p:cNvSpPr/>
          <p:nvPr/>
        </p:nvSpPr>
        <p:spPr>
          <a:xfrm>
            <a:off x="1715292" y="4654588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配信ウインドウ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6307599" y="4868902"/>
            <a:ext cx="1836301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動画送信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6307599" y="5726158"/>
            <a:ext cx="1836301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動画受信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9" name="角丸四角形 58"/>
          <p:cNvSpPr/>
          <p:nvPr/>
        </p:nvSpPr>
        <p:spPr>
          <a:xfrm>
            <a:off x="2436696" y="3440142"/>
            <a:ext cx="98373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表示</a:t>
            </a:r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786182" y="142852"/>
            <a:ext cx="2613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担当分け</a:t>
            </a:r>
            <a:endParaRPr kumimoji="1" lang="ja-JP" altLang="en-US" sz="4800" dirty="0"/>
          </a:p>
        </p:txBody>
      </p:sp>
      <p:sp>
        <p:nvSpPr>
          <p:cNvPr id="30" name="角丸四角形 29"/>
          <p:cNvSpPr/>
          <p:nvPr/>
        </p:nvSpPr>
        <p:spPr>
          <a:xfrm>
            <a:off x="71406" y="1000108"/>
            <a:ext cx="1143008" cy="5000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ｼｭｰﾙ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71406" y="1643050"/>
            <a:ext cx="1143008" cy="500066"/>
          </a:xfrm>
          <a:prstGeom prst="roundRect">
            <a:avLst/>
          </a:prstGeom>
          <a:solidFill>
            <a:srgbClr val="A5EDA8"/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LBB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角丸四角形 37"/>
          <p:cNvSpPr/>
          <p:nvPr/>
        </p:nvSpPr>
        <p:spPr>
          <a:xfrm>
            <a:off x="71406" y="2285992"/>
            <a:ext cx="1143008" cy="500066"/>
          </a:xfrm>
          <a:prstGeom prst="roundRect">
            <a:avLst/>
          </a:prstGeom>
          <a:solidFill>
            <a:srgbClr val="FDD74D"/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 smtClean="0">
                <a:solidFill>
                  <a:schemeClr val="tx1"/>
                </a:solidFill>
              </a:rPr>
              <a:t>poo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36"/>
          <p:cNvGrpSpPr/>
          <p:nvPr/>
        </p:nvGrpSpPr>
        <p:grpSpPr>
          <a:xfrm>
            <a:off x="5191148" y="1042305"/>
            <a:ext cx="3869378" cy="5650955"/>
            <a:chOff x="-203221" y="3745767"/>
            <a:chExt cx="2722852" cy="3183696"/>
          </a:xfrm>
        </p:grpSpPr>
        <p:sp>
          <p:nvSpPr>
            <p:cNvPr id="34" name="角丸四角形 33"/>
            <p:cNvSpPr/>
            <p:nvPr/>
          </p:nvSpPr>
          <p:spPr>
            <a:xfrm>
              <a:off x="-203221" y="3848654"/>
              <a:ext cx="2722852" cy="308080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35" name="角丸四角形 34"/>
            <p:cNvSpPr/>
            <p:nvPr/>
          </p:nvSpPr>
          <p:spPr>
            <a:xfrm>
              <a:off x="764652" y="3745767"/>
              <a:ext cx="693040" cy="27212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 smtClean="0"/>
                <a:t>通信</a:t>
              </a:r>
              <a:endParaRPr kumimoji="1" lang="en-US" altLang="ja-JP" sz="2800" dirty="0" smtClean="0"/>
            </a:p>
          </p:txBody>
        </p:sp>
      </p:grpSp>
      <p:sp>
        <p:nvSpPr>
          <p:cNvPr id="42" name="角丸四角形 41"/>
          <p:cNvSpPr/>
          <p:nvPr/>
        </p:nvSpPr>
        <p:spPr>
          <a:xfrm>
            <a:off x="1059470" y="1165287"/>
            <a:ext cx="4000513" cy="552797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2436696" y="978219"/>
            <a:ext cx="983733" cy="4889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ja-JP" sz="2800" b="1" dirty="0" smtClean="0">
                <a:latin typeface="HGP明朝B" pitchFamily="18" charset="-128"/>
                <a:ea typeface="HGP明朝B" pitchFamily="18" charset="-128"/>
              </a:rPr>
              <a:t>UI</a:t>
            </a:r>
            <a:endParaRPr lang="ja-JP" altLang="en-US" sz="2400" b="1" dirty="0">
              <a:latin typeface="HGP明朝B" pitchFamily="18" charset="-128"/>
              <a:ea typeface="HGP明朝B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321799" y="4357694"/>
            <a:ext cx="3475855" cy="2232536"/>
          </a:xfrm>
          <a:prstGeom prst="roundRect">
            <a:avLst/>
          </a:prstGeom>
          <a:solidFill>
            <a:srgbClr val="A5ED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5453476" y="4357694"/>
            <a:ext cx="3475855" cy="2232535"/>
          </a:xfrm>
          <a:prstGeom prst="roundRect">
            <a:avLst/>
          </a:prstGeom>
          <a:solidFill>
            <a:srgbClr val="FDD7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5460442" y="1726488"/>
            <a:ext cx="3326400" cy="2311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4000" dirty="0" smtClean="0">
              <a:solidFill>
                <a:schemeClr val="tx1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321799" y="1737760"/>
            <a:ext cx="3327997" cy="231172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1570040" y="1601776"/>
            <a:ext cx="1573200" cy="450000"/>
          </a:xfrm>
          <a:prstGeom prst="roundRect">
            <a:avLst/>
          </a:prstGeom>
          <a:solidFill>
            <a:srgbClr val="4899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アバター</a:t>
            </a:r>
            <a:endParaRPr kumimoji="1" lang="ja-JP" altLang="en-US" sz="2000" b="1" dirty="0"/>
          </a:p>
        </p:txBody>
      </p:sp>
      <p:sp>
        <p:nvSpPr>
          <p:cNvPr id="31" name="角丸四角形 30"/>
          <p:cNvSpPr/>
          <p:nvPr/>
        </p:nvSpPr>
        <p:spPr>
          <a:xfrm>
            <a:off x="5713444" y="1601777"/>
            <a:ext cx="1573200" cy="451609"/>
          </a:xfrm>
          <a:prstGeom prst="roundRect">
            <a:avLst/>
          </a:prstGeom>
          <a:solidFill>
            <a:srgbClr val="4899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サーバー</a:t>
            </a:r>
            <a:endParaRPr kumimoji="1" lang="ja-JP" altLang="en-US" sz="2000" b="1" dirty="0"/>
          </a:p>
        </p:txBody>
      </p:sp>
      <p:sp>
        <p:nvSpPr>
          <p:cNvPr id="40" name="角丸四角形 39"/>
          <p:cNvSpPr/>
          <p:nvPr/>
        </p:nvSpPr>
        <p:spPr>
          <a:xfrm>
            <a:off x="5715008" y="4122008"/>
            <a:ext cx="1573972" cy="450000"/>
          </a:xfrm>
          <a:prstGeom prst="roundRect">
            <a:avLst/>
          </a:prstGeom>
          <a:solidFill>
            <a:srgbClr val="FE92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dirty="0" smtClean="0"/>
              <a:t>動画通信</a:t>
            </a:r>
            <a:endParaRPr lang="en-US" altLang="ja-JP" sz="2400" dirty="0" smtClean="0"/>
          </a:p>
        </p:txBody>
      </p:sp>
      <p:sp>
        <p:nvSpPr>
          <p:cNvPr id="18" name="角丸四角形 17"/>
          <p:cNvSpPr/>
          <p:nvPr/>
        </p:nvSpPr>
        <p:spPr>
          <a:xfrm>
            <a:off x="1571604" y="4143380"/>
            <a:ext cx="1720800" cy="450000"/>
          </a:xfrm>
          <a:prstGeom prst="roundRect">
            <a:avLst/>
          </a:prstGeom>
          <a:solidFill>
            <a:srgbClr val="58DE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dirty="0" smtClean="0"/>
              <a:t>ウインドウ</a:t>
            </a:r>
            <a:endParaRPr lang="en-US" altLang="ja-JP" sz="2400" dirty="0" smtClean="0"/>
          </a:p>
        </p:txBody>
      </p:sp>
      <p:sp>
        <p:nvSpPr>
          <p:cNvPr id="41" name="角丸四角形 40"/>
          <p:cNvSpPr/>
          <p:nvPr/>
        </p:nvSpPr>
        <p:spPr>
          <a:xfrm>
            <a:off x="2436696" y="2143116"/>
            <a:ext cx="98373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移動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2140801" y="2797200"/>
            <a:ext cx="157394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配信選択</a:t>
            </a:r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6174880" y="2143116"/>
            <a:ext cx="209863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ログイン処理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6371627" y="2797200"/>
            <a:ext cx="1705137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移動処理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6174880" y="3429000"/>
            <a:ext cx="209863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チャット処理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4" name="角丸四角形 43"/>
          <p:cNvSpPr/>
          <p:nvPr/>
        </p:nvSpPr>
        <p:spPr>
          <a:xfrm>
            <a:off x="1715292" y="5940472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チャットウインドウ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6" name="角丸四角形 45"/>
          <p:cNvSpPr/>
          <p:nvPr/>
        </p:nvSpPr>
        <p:spPr>
          <a:xfrm>
            <a:off x="1715292" y="5297530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48" name="角丸四角形 47"/>
          <p:cNvSpPr/>
          <p:nvPr/>
        </p:nvSpPr>
        <p:spPr>
          <a:xfrm>
            <a:off x="1715292" y="4654588"/>
            <a:ext cx="2688840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配信ウインドウ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6307599" y="4868902"/>
            <a:ext cx="1836301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動画送信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6307599" y="5726158"/>
            <a:ext cx="1836301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動画受信</a:t>
            </a:r>
            <a:endParaRPr lang="en-US" altLang="ja-JP" sz="2400" b="1" dirty="0" smtClean="0">
              <a:latin typeface="+mj-ea"/>
              <a:ea typeface="+mj-ea"/>
            </a:endParaRPr>
          </a:p>
        </p:txBody>
      </p:sp>
      <p:sp>
        <p:nvSpPr>
          <p:cNvPr id="59" name="角丸四角形 58"/>
          <p:cNvSpPr/>
          <p:nvPr/>
        </p:nvSpPr>
        <p:spPr>
          <a:xfrm>
            <a:off x="2436696" y="3440142"/>
            <a:ext cx="983733" cy="4889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400" b="1" dirty="0" smtClean="0">
                <a:latin typeface="+mj-ea"/>
                <a:ea typeface="+mj-ea"/>
              </a:rPr>
              <a:t>表示</a:t>
            </a:r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786182" y="142852"/>
            <a:ext cx="2613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担当分け</a:t>
            </a:r>
            <a:endParaRPr kumimoji="1" lang="ja-JP" altLang="en-US" sz="4800" dirty="0"/>
          </a:p>
        </p:txBody>
      </p:sp>
      <p:sp>
        <p:nvSpPr>
          <p:cNvPr id="30" name="角丸四角形 29"/>
          <p:cNvSpPr/>
          <p:nvPr/>
        </p:nvSpPr>
        <p:spPr>
          <a:xfrm>
            <a:off x="71406" y="1000108"/>
            <a:ext cx="1143008" cy="5000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ｼｭｰﾙ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71406" y="1643050"/>
            <a:ext cx="1143008" cy="500066"/>
          </a:xfrm>
          <a:prstGeom prst="roundRect">
            <a:avLst/>
          </a:prstGeom>
          <a:solidFill>
            <a:srgbClr val="A5EDA8"/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LBB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角丸四角形 37"/>
          <p:cNvSpPr/>
          <p:nvPr/>
        </p:nvSpPr>
        <p:spPr>
          <a:xfrm>
            <a:off x="71406" y="2285992"/>
            <a:ext cx="1143008" cy="500066"/>
          </a:xfrm>
          <a:prstGeom prst="roundRect">
            <a:avLst/>
          </a:prstGeom>
          <a:solidFill>
            <a:srgbClr val="FDD74D"/>
          </a:solidFill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 smtClean="0">
                <a:solidFill>
                  <a:schemeClr val="tx1"/>
                </a:solidFill>
              </a:rPr>
              <a:t>poo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5373216"/>
            <a:ext cx="1129653" cy="1072175"/>
          </a:xfrm>
          <a:prstGeom prst="rect">
            <a:avLst/>
          </a:prstGeom>
          <a:noFill/>
        </p:spPr>
      </p:pic>
      <p:pic>
        <p:nvPicPr>
          <p:cNvPr id="1028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5373216"/>
            <a:ext cx="1008112" cy="1029158"/>
          </a:xfrm>
          <a:prstGeom prst="rect">
            <a:avLst/>
          </a:prstGeom>
          <a:noFill/>
        </p:spPr>
      </p:pic>
      <p:sp>
        <p:nvSpPr>
          <p:cNvPr id="13" name="テキスト ボックス 12"/>
          <p:cNvSpPr txBox="1"/>
          <p:nvPr/>
        </p:nvSpPr>
        <p:spPr>
          <a:xfrm>
            <a:off x="928662" y="4857760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ログイン</a:t>
            </a:r>
            <a:endParaRPr kumimoji="1" lang="ja-JP" altLang="en-US" sz="2800" b="1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062876" y="478632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ログイン</a:t>
            </a:r>
            <a:endParaRPr kumimoji="1" lang="ja-JP" altLang="en-US" sz="2800" b="1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691680" y="6309320"/>
            <a:ext cx="124425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ユーザーＡ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553682" y="6309320"/>
            <a:ext cx="125867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ユーザーＢ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1259632" y="1700808"/>
            <a:ext cx="19442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サーバー</a:t>
            </a:r>
            <a:endParaRPr kumimoji="1" lang="ja-JP" altLang="en-US" sz="2800" dirty="0"/>
          </a:p>
        </p:txBody>
      </p:sp>
      <p:pic>
        <p:nvPicPr>
          <p:cNvPr id="34" name="Picture 2" descr="C:\Documents and Settings\Administrator\Local Settings\Temporary Internet Files\Content.IE5\NX120678\MC900012889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4746" y="145643"/>
            <a:ext cx="1313078" cy="1483157"/>
          </a:xfrm>
          <a:prstGeom prst="rect">
            <a:avLst/>
          </a:prstGeom>
          <a:noFill/>
        </p:spPr>
      </p:pic>
      <p:sp>
        <p:nvSpPr>
          <p:cNvPr id="35" name="雲 34"/>
          <p:cNvSpPr/>
          <p:nvPr/>
        </p:nvSpPr>
        <p:spPr>
          <a:xfrm>
            <a:off x="4860032" y="332656"/>
            <a:ext cx="3528392" cy="151216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P2P</a:t>
            </a:r>
            <a:endParaRPr kumimoji="1" lang="ja-JP" alt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619672" y="3068960"/>
            <a:ext cx="5976664" cy="17281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3200" dirty="0" smtClean="0"/>
              <a:t>Web</a:t>
            </a:r>
            <a:r>
              <a:rPr kumimoji="1" lang="ja-JP" altLang="en-US" sz="3200" dirty="0" smtClean="0"/>
              <a:t>ページ</a:t>
            </a:r>
            <a:endParaRPr kumimoji="1" lang="ja-JP" altLang="en-US" sz="3200" dirty="0"/>
          </a:p>
        </p:txBody>
      </p:sp>
      <p:pic>
        <p:nvPicPr>
          <p:cNvPr id="37" name="図 21" descr="chara2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2325" y="3653581"/>
            <a:ext cx="927547" cy="92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64088" y="3438827"/>
            <a:ext cx="1358320" cy="135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右矢印 38"/>
          <p:cNvSpPr/>
          <p:nvPr/>
        </p:nvSpPr>
        <p:spPr>
          <a:xfrm rot="17312654">
            <a:off x="2340168" y="4723386"/>
            <a:ext cx="792000" cy="684000"/>
          </a:xfrm>
          <a:prstGeom prst="rightArrow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n w="127000">
                <a:solidFill>
                  <a:schemeClr val="tx1"/>
                </a:solidFill>
              </a:ln>
            </a:endParaRPr>
          </a:p>
        </p:txBody>
      </p:sp>
      <p:sp>
        <p:nvSpPr>
          <p:cNvPr id="40" name="右矢印 39"/>
          <p:cNvSpPr/>
          <p:nvPr/>
        </p:nvSpPr>
        <p:spPr>
          <a:xfrm rot="14364596">
            <a:off x="6102277" y="4641139"/>
            <a:ext cx="792000" cy="720000"/>
          </a:xfrm>
          <a:prstGeom prst="rightArrow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n w="1270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9" grpId="0" animBg="1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36"/>
          <p:cNvGrpSpPr/>
          <p:nvPr/>
        </p:nvGrpSpPr>
        <p:grpSpPr>
          <a:xfrm>
            <a:off x="4714876" y="287709"/>
            <a:ext cx="4214874" cy="6474038"/>
            <a:chOff x="-203221" y="3745767"/>
            <a:chExt cx="2722852" cy="3183696"/>
          </a:xfrm>
        </p:grpSpPr>
        <p:sp>
          <p:nvSpPr>
            <p:cNvPr id="34" name="角丸四角形 33"/>
            <p:cNvSpPr/>
            <p:nvPr/>
          </p:nvSpPr>
          <p:spPr>
            <a:xfrm>
              <a:off x="-203221" y="3848654"/>
              <a:ext cx="2722852" cy="308080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35" name="角丸四角形 34"/>
            <p:cNvSpPr/>
            <p:nvPr/>
          </p:nvSpPr>
          <p:spPr>
            <a:xfrm>
              <a:off x="764652" y="3745767"/>
              <a:ext cx="693040" cy="27212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dirty="0" smtClean="0"/>
                <a:t>通信</a:t>
              </a:r>
              <a:endParaRPr kumimoji="1" lang="en-US" altLang="ja-JP" sz="3200" dirty="0" smtClean="0"/>
            </a:p>
          </p:txBody>
        </p:sp>
      </p:grpSp>
      <p:sp>
        <p:nvSpPr>
          <p:cNvPr id="42" name="角丸四角形 41"/>
          <p:cNvSpPr/>
          <p:nvPr/>
        </p:nvSpPr>
        <p:spPr>
          <a:xfrm>
            <a:off x="214282" y="428604"/>
            <a:ext cx="4357718" cy="633314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1714480" y="214289"/>
            <a:ext cx="1071570" cy="56013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ja-JP" sz="3200" b="1" dirty="0" smtClean="0">
                <a:latin typeface="HGP明朝B" pitchFamily="18" charset="-128"/>
                <a:ea typeface="HGP明朝B" pitchFamily="18" charset="-128"/>
              </a:rPr>
              <a:t>UI</a:t>
            </a:r>
            <a:endParaRPr lang="ja-JP" altLang="en-US" sz="2800" b="1" dirty="0">
              <a:latin typeface="HGP明朝B" pitchFamily="18" charset="-128"/>
              <a:ea typeface="HGP明朝B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500034" y="3786190"/>
            <a:ext cx="3786213" cy="2857521"/>
          </a:xfrm>
          <a:prstGeom prst="roundRect">
            <a:avLst/>
          </a:prstGeom>
          <a:solidFill>
            <a:srgbClr val="A5ED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5000628" y="4000504"/>
            <a:ext cx="3786213" cy="2643206"/>
          </a:xfrm>
          <a:prstGeom prst="roundRect">
            <a:avLst/>
          </a:prstGeom>
          <a:solidFill>
            <a:srgbClr val="FDD7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5000628" y="1071546"/>
            <a:ext cx="3625200" cy="2570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4000" dirty="0" smtClean="0">
              <a:solidFill>
                <a:schemeClr val="tx1"/>
              </a:solidFill>
            </a:endParaRPr>
          </a:p>
        </p:txBody>
      </p:sp>
      <p:grpSp>
        <p:nvGrpSpPr>
          <p:cNvPr id="3" name="グループ化 22"/>
          <p:cNvGrpSpPr/>
          <p:nvPr/>
        </p:nvGrpSpPr>
        <p:grpSpPr>
          <a:xfrm>
            <a:off x="500034" y="928670"/>
            <a:ext cx="3625153" cy="2571768"/>
            <a:chOff x="443770" y="3813068"/>
            <a:chExt cx="4550748" cy="3138736"/>
          </a:xfrm>
        </p:grpSpPr>
        <p:sp>
          <p:nvSpPr>
            <p:cNvPr id="24" name="角丸四角形 23"/>
            <p:cNvSpPr/>
            <p:nvPr/>
          </p:nvSpPr>
          <p:spPr>
            <a:xfrm>
              <a:off x="443770" y="3987442"/>
              <a:ext cx="4550748" cy="296436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5" name="角丸四角形 24"/>
            <p:cNvSpPr/>
            <p:nvPr/>
          </p:nvSpPr>
          <p:spPr>
            <a:xfrm>
              <a:off x="623126" y="3813068"/>
              <a:ext cx="1703880" cy="645681"/>
            </a:xfrm>
            <a:prstGeom prst="roundRect">
              <a:avLst/>
            </a:prstGeom>
            <a:solidFill>
              <a:srgbClr val="4899D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 dirty="0" smtClean="0"/>
                <a:t>アバター</a:t>
              </a:r>
              <a:endParaRPr kumimoji="1" lang="ja-JP" altLang="en-US" sz="2400" b="1" dirty="0"/>
            </a:p>
          </p:txBody>
        </p:sp>
      </p:grpSp>
      <p:sp>
        <p:nvSpPr>
          <p:cNvPr id="31" name="角丸四角形 30"/>
          <p:cNvSpPr/>
          <p:nvPr/>
        </p:nvSpPr>
        <p:spPr>
          <a:xfrm>
            <a:off x="5214942" y="928670"/>
            <a:ext cx="1500198" cy="517387"/>
          </a:xfrm>
          <a:prstGeom prst="roundRect">
            <a:avLst/>
          </a:prstGeom>
          <a:solidFill>
            <a:srgbClr val="4899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サーバー</a:t>
            </a:r>
            <a:endParaRPr kumimoji="1" lang="ja-JP" altLang="en-US" sz="2400" b="1" dirty="0"/>
          </a:p>
        </p:txBody>
      </p:sp>
      <p:sp>
        <p:nvSpPr>
          <p:cNvPr id="40" name="角丸四角形 39"/>
          <p:cNvSpPr/>
          <p:nvPr/>
        </p:nvSpPr>
        <p:spPr>
          <a:xfrm>
            <a:off x="5357818" y="3786190"/>
            <a:ext cx="1714512" cy="500066"/>
          </a:xfrm>
          <a:prstGeom prst="roundRect">
            <a:avLst/>
          </a:prstGeom>
          <a:solidFill>
            <a:srgbClr val="FE92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ja-JP" altLang="en-US" sz="2800" dirty="0" smtClean="0"/>
              <a:t>動画通信</a:t>
            </a:r>
            <a:endParaRPr lang="en-US" altLang="ja-JP" sz="2800" dirty="0" smtClean="0"/>
          </a:p>
        </p:txBody>
      </p:sp>
      <p:sp>
        <p:nvSpPr>
          <p:cNvPr id="18" name="角丸四角形 17"/>
          <p:cNvSpPr/>
          <p:nvPr/>
        </p:nvSpPr>
        <p:spPr>
          <a:xfrm>
            <a:off x="714348" y="3571876"/>
            <a:ext cx="1785950" cy="571504"/>
          </a:xfrm>
          <a:prstGeom prst="roundRect">
            <a:avLst/>
          </a:prstGeom>
          <a:solidFill>
            <a:srgbClr val="58DE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ja-JP" altLang="en-US" sz="2800" dirty="0" smtClean="0"/>
              <a:t>ウインドウ</a:t>
            </a:r>
            <a:endParaRPr lang="en-US" altLang="ja-JP" sz="2800" dirty="0" smtClean="0"/>
          </a:p>
        </p:txBody>
      </p:sp>
      <p:sp>
        <p:nvSpPr>
          <p:cNvPr id="41" name="角丸四角形 40"/>
          <p:cNvSpPr/>
          <p:nvPr/>
        </p:nvSpPr>
        <p:spPr>
          <a:xfrm>
            <a:off x="1714480" y="1500174"/>
            <a:ext cx="1071570" cy="5601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移動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1357290" y="2143116"/>
            <a:ext cx="1714480" cy="5601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配信選択</a:t>
            </a:r>
            <a:endParaRPr lang="ja-JP" altLang="en-US" sz="2800" b="1" dirty="0">
              <a:latin typeface="+mj-ea"/>
              <a:ea typeface="+mj-ea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5786446" y="1500174"/>
            <a:ext cx="2286016" cy="5601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ログイン処理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6000760" y="2225920"/>
            <a:ext cx="1857388" cy="5601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移動処理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5786446" y="2928934"/>
            <a:ext cx="2286016" cy="5601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チャット処理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44" name="角丸四角形 43"/>
          <p:cNvSpPr/>
          <p:nvPr/>
        </p:nvSpPr>
        <p:spPr>
          <a:xfrm>
            <a:off x="928662" y="5715016"/>
            <a:ext cx="2928926" cy="5601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チャットウインドウ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46" name="角丸四角形 45"/>
          <p:cNvSpPr/>
          <p:nvPr/>
        </p:nvSpPr>
        <p:spPr>
          <a:xfrm>
            <a:off x="928662" y="5000636"/>
            <a:ext cx="2928926" cy="5601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動画ウインドウ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48" name="角丸四角形 47"/>
          <p:cNvSpPr/>
          <p:nvPr/>
        </p:nvSpPr>
        <p:spPr>
          <a:xfrm>
            <a:off x="928662" y="4286256"/>
            <a:ext cx="2928926" cy="5601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配信ウインドウ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5857884" y="4654812"/>
            <a:ext cx="2000264" cy="5601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動画送信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5857884" y="5572140"/>
            <a:ext cx="2000264" cy="5601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動画受信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53" name="角丸四角形 52"/>
          <p:cNvSpPr/>
          <p:nvPr/>
        </p:nvSpPr>
        <p:spPr>
          <a:xfrm>
            <a:off x="5786446" y="1500174"/>
            <a:ext cx="2286016" cy="571504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矢印コネクタ 55"/>
          <p:cNvCxnSpPr>
            <a:stCxn id="53" idx="1"/>
            <a:endCxn id="54" idx="3"/>
          </p:cNvCxnSpPr>
          <p:nvPr/>
        </p:nvCxnSpPr>
        <p:spPr>
          <a:xfrm rot="10800000" flipV="1">
            <a:off x="2841172" y="1785926"/>
            <a:ext cx="2945275" cy="1285884"/>
          </a:xfrm>
          <a:prstGeom prst="straightConnector1">
            <a:avLst/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角丸四角形 58"/>
          <p:cNvSpPr/>
          <p:nvPr/>
        </p:nvSpPr>
        <p:spPr>
          <a:xfrm>
            <a:off x="1714480" y="2786058"/>
            <a:ext cx="1071570" cy="5601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表示</a:t>
            </a:r>
            <a:endParaRPr lang="ja-JP" altLang="en-US" sz="2800" b="1" dirty="0">
              <a:latin typeface="+mj-ea"/>
              <a:ea typeface="+mj-ea"/>
            </a:endParaRPr>
          </a:p>
        </p:txBody>
      </p:sp>
      <p:sp>
        <p:nvSpPr>
          <p:cNvPr id="54" name="角丸四角形 53"/>
          <p:cNvSpPr/>
          <p:nvPr/>
        </p:nvSpPr>
        <p:spPr>
          <a:xfrm>
            <a:off x="1687286" y="2786058"/>
            <a:ext cx="1153885" cy="571504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619672" y="3068960"/>
            <a:ext cx="5976664" cy="17281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3200" dirty="0" smtClean="0"/>
              <a:t>Web</a:t>
            </a:r>
            <a:r>
              <a:rPr kumimoji="1" lang="ja-JP" altLang="en-US" sz="3200" dirty="0" smtClean="0"/>
              <a:t>ページ</a:t>
            </a:r>
            <a:endParaRPr kumimoji="1" lang="ja-JP" altLang="en-US" sz="3200" dirty="0"/>
          </a:p>
        </p:txBody>
      </p:sp>
      <p:pic>
        <p:nvPicPr>
          <p:cNvPr id="6" name="図 21" descr="chara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2325" y="3653581"/>
            <a:ext cx="927547" cy="92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3438827"/>
            <a:ext cx="1358320" cy="135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5373216"/>
            <a:ext cx="1129653" cy="1072175"/>
          </a:xfrm>
          <a:prstGeom prst="rect">
            <a:avLst/>
          </a:prstGeom>
          <a:noFill/>
        </p:spPr>
      </p:pic>
      <p:pic>
        <p:nvPicPr>
          <p:cNvPr id="1028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5373216"/>
            <a:ext cx="1008112" cy="1029158"/>
          </a:xfrm>
          <a:prstGeom prst="rect">
            <a:avLst/>
          </a:prstGeom>
          <a:noFill/>
        </p:spPr>
      </p:pic>
      <p:sp>
        <p:nvSpPr>
          <p:cNvPr id="12" name="右矢印 11"/>
          <p:cNvSpPr/>
          <p:nvPr/>
        </p:nvSpPr>
        <p:spPr>
          <a:xfrm rot="17312654">
            <a:off x="2249290" y="4965085"/>
            <a:ext cx="877024" cy="29372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4364596">
            <a:off x="6016156" y="4886487"/>
            <a:ext cx="877024" cy="29372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691680" y="6309320"/>
            <a:ext cx="124425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ユーザーＡ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553682" y="6309320"/>
            <a:ext cx="125867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ユーザーＢ</a:t>
            </a:r>
            <a:endParaRPr kumimoji="1" lang="ja-JP" altLang="en-US" dirty="0"/>
          </a:p>
        </p:txBody>
      </p:sp>
      <p:sp>
        <p:nvSpPr>
          <p:cNvPr id="20" name="上矢印 19"/>
          <p:cNvSpPr/>
          <p:nvPr/>
        </p:nvSpPr>
        <p:spPr>
          <a:xfrm rot="1554047">
            <a:off x="2314465" y="2096534"/>
            <a:ext cx="792000" cy="1526839"/>
          </a:xfrm>
          <a:prstGeom prst="upArrow">
            <a:avLst/>
          </a:prstGeom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行動</a:t>
            </a:r>
            <a:endParaRPr kumimoji="1" lang="ja-JP" altLang="en-US" dirty="0"/>
          </a:p>
        </p:txBody>
      </p:sp>
      <p:sp>
        <p:nvSpPr>
          <p:cNvPr id="22" name="下矢印 21"/>
          <p:cNvSpPr/>
          <p:nvPr/>
        </p:nvSpPr>
        <p:spPr>
          <a:xfrm rot="20267143">
            <a:off x="4119810" y="1636035"/>
            <a:ext cx="792000" cy="2298279"/>
          </a:xfrm>
          <a:prstGeom prst="downArrow">
            <a:avLst/>
          </a:prstGeom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反映</a:t>
            </a:r>
            <a:endParaRPr kumimoji="1" lang="ja-JP" altLang="en-US" dirty="0"/>
          </a:p>
        </p:txBody>
      </p:sp>
      <p:sp>
        <p:nvSpPr>
          <p:cNvPr id="26" name="雲 25"/>
          <p:cNvSpPr/>
          <p:nvPr/>
        </p:nvSpPr>
        <p:spPr>
          <a:xfrm>
            <a:off x="4860032" y="332656"/>
            <a:ext cx="3528392" cy="151216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P2P</a:t>
            </a:r>
            <a:endParaRPr kumimoji="1" lang="ja-JP" alt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259632" y="1700808"/>
            <a:ext cx="19442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サーバー</a:t>
            </a:r>
            <a:endParaRPr kumimoji="1" lang="ja-JP" altLang="en-US" sz="2800" dirty="0"/>
          </a:p>
        </p:txBody>
      </p:sp>
      <p:pic>
        <p:nvPicPr>
          <p:cNvPr id="28" name="Picture 2" descr="C:\Documents and Settings\Administrator\Local Settings\Temporary Internet Files\Content.IE5\NX120678\MC900012889[1]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74746" y="145643"/>
            <a:ext cx="1313078" cy="14831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972071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ja-JP" sz="2400" dirty="0">
              <a:effectLst/>
            </a:endParaRPr>
          </a:p>
          <a:p>
            <a:pPr>
              <a:buNone/>
            </a:pPr>
            <a:r>
              <a:rPr kumimoji="1" lang="ja-JP" altLang="en-US" sz="2400" b="1" i="1" dirty="0" smtClean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ストリーミング動画配信を</a:t>
            </a:r>
            <a:r>
              <a:rPr lang="ja-JP" altLang="en-US" sz="6600" b="1" i="1" dirty="0" smtClean="0">
                <a:solidFill>
                  <a:srgbClr val="FF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新しく！！</a:t>
            </a:r>
            <a:endParaRPr lang="en-US" altLang="ja-JP" sz="6600" b="1" i="1" dirty="0" smtClean="0">
              <a:solidFill>
                <a:srgbClr val="FF00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>
              <a:buNone/>
            </a:pPr>
            <a:r>
              <a:rPr kumimoji="1" lang="ja-JP" altLang="en-US" sz="2400" b="1" i="1" dirty="0" smtClean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今までと違うコミュニケーションで</a:t>
            </a:r>
            <a:r>
              <a:rPr kumimoji="1" lang="ja-JP" altLang="en-US" sz="6600" b="1" i="1" dirty="0" smtClean="0">
                <a:solidFill>
                  <a:srgbClr val="FF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面白く！！</a:t>
            </a:r>
            <a:endParaRPr kumimoji="1" lang="en-US" altLang="ja-JP" sz="2400" dirty="0" smtClean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26"/>
          <p:cNvGrpSpPr/>
          <p:nvPr/>
        </p:nvGrpSpPr>
        <p:grpSpPr>
          <a:xfrm>
            <a:off x="214282" y="214289"/>
            <a:ext cx="8715468" cy="6547458"/>
            <a:chOff x="214282" y="214289"/>
            <a:chExt cx="8715468" cy="6547458"/>
          </a:xfrm>
        </p:grpSpPr>
        <p:grpSp>
          <p:nvGrpSpPr>
            <p:cNvPr id="10" name="グループ化 36"/>
            <p:cNvGrpSpPr/>
            <p:nvPr/>
          </p:nvGrpSpPr>
          <p:grpSpPr>
            <a:xfrm>
              <a:off x="4714876" y="287709"/>
              <a:ext cx="4214874" cy="6474038"/>
              <a:chOff x="-203221" y="3745767"/>
              <a:chExt cx="2722852" cy="3183696"/>
            </a:xfrm>
          </p:grpSpPr>
          <p:sp>
            <p:nvSpPr>
              <p:cNvPr id="3" name="角丸四角形 2"/>
              <p:cNvSpPr/>
              <p:nvPr/>
            </p:nvSpPr>
            <p:spPr>
              <a:xfrm>
                <a:off x="-203221" y="3848654"/>
                <a:ext cx="2722852" cy="308080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ja-JP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角丸四角形 3"/>
              <p:cNvSpPr/>
              <p:nvPr/>
            </p:nvSpPr>
            <p:spPr>
              <a:xfrm>
                <a:off x="764652" y="3745767"/>
                <a:ext cx="693040" cy="27212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/>
                  <a:t>通信</a:t>
                </a:r>
                <a:endParaRPr kumimoji="1" lang="en-US" altLang="ja-JP" sz="3200" dirty="0" smtClean="0"/>
              </a:p>
            </p:txBody>
          </p:sp>
        </p:grpSp>
        <p:sp>
          <p:nvSpPr>
            <p:cNvPr id="5" name="角丸四角形 4"/>
            <p:cNvSpPr/>
            <p:nvPr/>
          </p:nvSpPr>
          <p:spPr>
            <a:xfrm>
              <a:off x="214282" y="428604"/>
              <a:ext cx="4357718" cy="633314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ja-JP" sz="4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角丸四角形 5"/>
            <p:cNvSpPr/>
            <p:nvPr/>
          </p:nvSpPr>
          <p:spPr>
            <a:xfrm>
              <a:off x="1714480" y="214289"/>
              <a:ext cx="1071570" cy="56013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ja-JP" sz="3200" b="1" dirty="0" smtClean="0">
                  <a:latin typeface="HGP明朝B" pitchFamily="18" charset="-128"/>
                  <a:ea typeface="HGP明朝B" pitchFamily="18" charset="-128"/>
                </a:rPr>
                <a:t>UI</a:t>
              </a:r>
              <a:endParaRPr lang="ja-JP" altLang="en-US" sz="2800" b="1" dirty="0">
                <a:latin typeface="HGP明朝B" pitchFamily="18" charset="-128"/>
                <a:ea typeface="HGP明朝B" pitchFamily="18" charset="-128"/>
              </a:endParaRPr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500034" y="3786190"/>
              <a:ext cx="3786213" cy="2857521"/>
            </a:xfrm>
            <a:prstGeom prst="roundRect">
              <a:avLst/>
            </a:prstGeom>
            <a:solidFill>
              <a:srgbClr val="A5EDA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ja-JP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角丸四角形 7"/>
            <p:cNvSpPr/>
            <p:nvPr/>
          </p:nvSpPr>
          <p:spPr>
            <a:xfrm>
              <a:off x="5000628" y="4000504"/>
              <a:ext cx="3786213" cy="2643206"/>
            </a:xfrm>
            <a:prstGeom prst="roundRect">
              <a:avLst/>
            </a:prstGeom>
            <a:solidFill>
              <a:srgbClr val="FDD74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角丸四角形 8"/>
            <p:cNvSpPr/>
            <p:nvPr/>
          </p:nvSpPr>
          <p:spPr>
            <a:xfrm>
              <a:off x="5000628" y="1071546"/>
              <a:ext cx="3625200" cy="25704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40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7" name="グループ化 22"/>
            <p:cNvGrpSpPr/>
            <p:nvPr/>
          </p:nvGrpSpPr>
          <p:grpSpPr>
            <a:xfrm>
              <a:off x="500034" y="928670"/>
              <a:ext cx="3625153" cy="2571768"/>
              <a:chOff x="443770" y="3813068"/>
              <a:chExt cx="4550748" cy="3138736"/>
            </a:xfrm>
          </p:grpSpPr>
          <p:sp>
            <p:nvSpPr>
              <p:cNvPr id="11" name="角丸四角形 10"/>
              <p:cNvSpPr/>
              <p:nvPr/>
            </p:nvSpPr>
            <p:spPr>
              <a:xfrm>
                <a:off x="443770" y="3987442"/>
                <a:ext cx="4550748" cy="296436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ja-JP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角丸四角形 11"/>
              <p:cNvSpPr/>
              <p:nvPr/>
            </p:nvSpPr>
            <p:spPr>
              <a:xfrm>
                <a:off x="623126" y="3813068"/>
                <a:ext cx="1703880" cy="645681"/>
              </a:xfrm>
              <a:prstGeom prst="roundRect">
                <a:avLst/>
              </a:prstGeom>
              <a:solidFill>
                <a:srgbClr val="4899D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b="1" dirty="0" smtClean="0"/>
                  <a:t>アバター</a:t>
                </a:r>
                <a:endParaRPr kumimoji="1" lang="ja-JP" altLang="en-US" sz="2400" b="1" dirty="0"/>
              </a:p>
            </p:txBody>
          </p:sp>
        </p:grpSp>
        <p:sp>
          <p:nvSpPr>
            <p:cNvPr id="13" name="角丸四角形 12"/>
            <p:cNvSpPr/>
            <p:nvPr/>
          </p:nvSpPr>
          <p:spPr>
            <a:xfrm>
              <a:off x="5214942" y="928670"/>
              <a:ext cx="1500198" cy="517387"/>
            </a:xfrm>
            <a:prstGeom prst="roundRect">
              <a:avLst/>
            </a:prstGeom>
            <a:solidFill>
              <a:srgbClr val="4899D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 dirty="0" smtClean="0"/>
                <a:t>サーバー</a:t>
              </a:r>
              <a:endParaRPr kumimoji="1" lang="ja-JP" altLang="en-US" sz="2400" b="1" dirty="0"/>
            </a:p>
          </p:txBody>
        </p:sp>
        <p:sp>
          <p:nvSpPr>
            <p:cNvPr id="14" name="角丸四角形 13"/>
            <p:cNvSpPr/>
            <p:nvPr/>
          </p:nvSpPr>
          <p:spPr>
            <a:xfrm>
              <a:off x="5357818" y="3786190"/>
              <a:ext cx="1714512" cy="500066"/>
            </a:xfrm>
            <a:prstGeom prst="roundRect">
              <a:avLst/>
            </a:prstGeom>
            <a:solidFill>
              <a:srgbClr val="FE92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None/>
              </a:pPr>
              <a:r>
                <a:rPr lang="ja-JP" altLang="en-US" sz="2800" dirty="0" smtClean="0"/>
                <a:t>動画通信</a:t>
              </a:r>
              <a:endParaRPr lang="en-US" altLang="ja-JP" sz="2800" dirty="0" smtClean="0"/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714348" y="3571876"/>
              <a:ext cx="1785950" cy="571504"/>
            </a:xfrm>
            <a:prstGeom prst="roundRect">
              <a:avLst/>
            </a:prstGeom>
            <a:solidFill>
              <a:srgbClr val="58DE5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None/>
              </a:pPr>
              <a:r>
                <a:rPr lang="ja-JP" altLang="en-US" sz="2800" dirty="0" smtClean="0"/>
                <a:t>ウインドウ</a:t>
              </a:r>
              <a:endParaRPr lang="en-US" altLang="ja-JP" sz="2800" dirty="0" smtClean="0"/>
            </a:p>
          </p:txBody>
        </p:sp>
        <p:sp>
          <p:nvSpPr>
            <p:cNvPr id="16" name="角丸四角形 15"/>
            <p:cNvSpPr/>
            <p:nvPr/>
          </p:nvSpPr>
          <p:spPr>
            <a:xfrm>
              <a:off x="1714480" y="1500174"/>
              <a:ext cx="107157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移動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7" name="角丸四角形 16"/>
            <p:cNvSpPr/>
            <p:nvPr/>
          </p:nvSpPr>
          <p:spPr>
            <a:xfrm>
              <a:off x="1357290" y="2143116"/>
              <a:ext cx="171448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配信選択</a:t>
              </a:r>
              <a:endParaRPr lang="ja-JP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18" name="角丸四角形 17"/>
            <p:cNvSpPr/>
            <p:nvPr/>
          </p:nvSpPr>
          <p:spPr>
            <a:xfrm>
              <a:off x="5786446" y="1500174"/>
              <a:ext cx="228601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ログイン処理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9" name="角丸四角形 18"/>
            <p:cNvSpPr/>
            <p:nvPr/>
          </p:nvSpPr>
          <p:spPr>
            <a:xfrm>
              <a:off x="6000760" y="2225920"/>
              <a:ext cx="1857388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移動処理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5786446" y="2928934"/>
              <a:ext cx="228601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チャット処理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928662" y="571501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チャットウインドウ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2" name="角丸四角形 21"/>
            <p:cNvSpPr/>
            <p:nvPr/>
          </p:nvSpPr>
          <p:spPr>
            <a:xfrm>
              <a:off x="928662" y="500063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3" name="角丸四角形 22"/>
            <p:cNvSpPr/>
            <p:nvPr/>
          </p:nvSpPr>
          <p:spPr>
            <a:xfrm>
              <a:off x="928662" y="428625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配信ウインドウ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4" name="角丸四角形 23"/>
            <p:cNvSpPr/>
            <p:nvPr/>
          </p:nvSpPr>
          <p:spPr>
            <a:xfrm>
              <a:off x="5857884" y="4654812"/>
              <a:ext cx="2000264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動画送信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5" name="角丸四角形 24"/>
            <p:cNvSpPr/>
            <p:nvPr/>
          </p:nvSpPr>
          <p:spPr>
            <a:xfrm>
              <a:off x="5857884" y="5572140"/>
              <a:ext cx="2000264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動画受信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6" name="角丸四角形 25"/>
            <p:cNvSpPr/>
            <p:nvPr/>
          </p:nvSpPr>
          <p:spPr>
            <a:xfrm>
              <a:off x="1714480" y="2786058"/>
              <a:ext cx="107157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表示</a:t>
              </a:r>
              <a:endParaRPr lang="ja-JP" altLang="en-US" sz="2800" b="1" dirty="0">
                <a:latin typeface="+mj-ea"/>
                <a:ea typeface="+mj-ea"/>
              </a:endParaRPr>
            </a:p>
          </p:txBody>
        </p:sp>
      </p:grpSp>
      <p:sp>
        <p:nvSpPr>
          <p:cNvPr id="28" name="角丸四角形 27"/>
          <p:cNvSpPr/>
          <p:nvPr/>
        </p:nvSpPr>
        <p:spPr>
          <a:xfrm>
            <a:off x="1714480" y="1500174"/>
            <a:ext cx="1071570" cy="571504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>
            <a:stCxn id="28" idx="3"/>
          </p:cNvCxnSpPr>
          <p:nvPr/>
        </p:nvCxnSpPr>
        <p:spPr>
          <a:xfrm>
            <a:off x="2786050" y="1785926"/>
            <a:ext cx="3143272" cy="642942"/>
          </a:xfrm>
          <a:prstGeom prst="straightConnector1">
            <a:avLst/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角丸四角形 29"/>
          <p:cNvSpPr/>
          <p:nvPr/>
        </p:nvSpPr>
        <p:spPr>
          <a:xfrm>
            <a:off x="6000760" y="2214554"/>
            <a:ext cx="1857388" cy="571504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14282" y="214289"/>
            <a:ext cx="8715468" cy="6547458"/>
            <a:chOff x="214282" y="214289"/>
            <a:chExt cx="8715468" cy="6547458"/>
          </a:xfrm>
        </p:grpSpPr>
        <p:grpSp>
          <p:nvGrpSpPr>
            <p:cNvPr id="3" name="グループ化 36"/>
            <p:cNvGrpSpPr/>
            <p:nvPr/>
          </p:nvGrpSpPr>
          <p:grpSpPr>
            <a:xfrm>
              <a:off x="4714876" y="287709"/>
              <a:ext cx="4214874" cy="6474038"/>
              <a:chOff x="-203221" y="3745767"/>
              <a:chExt cx="2722852" cy="3183696"/>
            </a:xfrm>
          </p:grpSpPr>
          <p:sp>
            <p:nvSpPr>
              <p:cNvPr id="26" name="角丸四角形 2"/>
              <p:cNvSpPr/>
              <p:nvPr/>
            </p:nvSpPr>
            <p:spPr>
              <a:xfrm>
                <a:off x="-203221" y="3848654"/>
                <a:ext cx="2722852" cy="308080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ja-JP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角丸四角形 26"/>
              <p:cNvSpPr/>
              <p:nvPr/>
            </p:nvSpPr>
            <p:spPr>
              <a:xfrm>
                <a:off x="764652" y="3745767"/>
                <a:ext cx="693040" cy="27212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/>
                  <a:t>通信</a:t>
                </a:r>
                <a:endParaRPr kumimoji="1" lang="en-US" altLang="ja-JP" sz="3200" dirty="0" smtClean="0"/>
              </a:p>
            </p:txBody>
          </p:sp>
        </p:grpSp>
        <p:sp>
          <p:nvSpPr>
            <p:cNvPr id="4" name="角丸四角形 3"/>
            <p:cNvSpPr/>
            <p:nvPr/>
          </p:nvSpPr>
          <p:spPr>
            <a:xfrm>
              <a:off x="214282" y="428604"/>
              <a:ext cx="4357718" cy="633314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ja-JP" sz="4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1714480" y="214289"/>
              <a:ext cx="1071570" cy="56013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ja-JP" sz="3200" b="1" dirty="0" smtClean="0">
                  <a:latin typeface="HGP明朝B" pitchFamily="18" charset="-128"/>
                  <a:ea typeface="HGP明朝B" pitchFamily="18" charset="-128"/>
                </a:rPr>
                <a:t>UI</a:t>
              </a:r>
              <a:endParaRPr lang="ja-JP" altLang="en-US" sz="2800" b="1" dirty="0">
                <a:latin typeface="HGP明朝B" pitchFamily="18" charset="-128"/>
                <a:ea typeface="HGP明朝B" pitchFamily="18" charset="-128"/>
              </a:endParaRPr>
            </a:p>
          </p:txBody>
        </p:sp>
        <p:sp>
          <p:nvSpPr>
            <p:cNvPr id="6" name="角丸四角形 5"/>
            <p:cNvSpPr/>
            <p:nvPr/>
          </p:nvSpPr>
          <p:spPr>
            <a:xfrm>
              <a:off x="500034" y="3786190"/>
              <a:ext cx="3786213" cy="2857521"/>
            </a:xfrm>
            <a:prstGeom prst="roundRect">
              <a:avLst/>
            </a:prstGeom>
            <a:solidFill>
              <a:srgbClr val="A5EDA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ja-JP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5000628" y="4000504"/>
              <a:ext cx="3786213" cy="2643206"/>
            </a:xfrm>
            <a:prstGeom prst="roundRect">
              <a:avLst/>
            </a:prstGeom>
            <a:solidFill>
              <a:srgbClr val="FDD74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角丸四角形 7"/>
            <p:cNvSpPr/>
            <p:nvPr/>
          </p:nvSpPr>
          <p:spPr>
            <a:xfrm>
              <a:off x="5000628" y="1071546"/>
              <a:ext cx="3625200" cy="25704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40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9" name="グループ化 22"/>
            <p:cNvGrpSpPr/>
            <p:nvPr/>
          </p:nvGrpSpPr>
          <p:grpSpPr>
            <a:xfrm>
              <a:off x="500034" y="928670"/>
              <a:ext cx="3625153" cy="2571768"/>
              <a:chOff x="443770" y="3813068"/>
              <a:chExt cx="4550748" cy="3138736"/>
            </a:xfrm>
          </p:grpSpPr>
          <p:sp>
            <p:nvSpPr>
              <p:cNvPr id="24" name="角丸四角形 23"/>
              <p:cNvSpPr/>
              <p:nvPr/>
            </p:nvSpPr>
            <p:spPr>
              <a:xfrm>
                <a:off x="443770" y="3987442"/>
                <a:ext cx="4550748" cy="296436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ja-JP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角丸四角形 24"/>
              <p:cNvSpPr/>
              <p:nvPr/>
            </p:nvSpPr>
            <p:spPr>
              <a:xfrm>
                <a:off x="623126" y="3813068"/>
                <a:ext cx="1703880" cy="645681"/>
              </a:xfrm>
              <a:prstGeom prst="roundRect">
                <a:avLst/>
              </a:prstGeom>
              <a:solidFill>
                <a:srgbClr val="4899D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b="1" dirty="0" smtClean="0"/>
                  <a:t>アバター</a:t>
                </a:r>
                <a:endParaRPr kumimoji="1" lang="ja-JP" altLang="en-US" sz="2400" b="1" dirty="0"/>
              </a:p>
            </p:txBody>
          </p:sp>
        </p:grpSp>
        <p:sp>
          <p:nvSpPr>
            <p:cNvPr id="10" name="角丸四角形 9"/>
            <p:cNvSpPr/>
            <p:nvPr/>
          </p:nvSpPr>
          <p:spPr>
            <a:xfrm>
              <a:off x="5214942" y="928670"/>
              <a:ext cx="1500198" cy="517387"/>
            </a:xfrm>
            <a:prstGeom prst="roundRect">
              <a:avLst/>
            </a:prstGeom>
            <a:solidFill>
              <a:srgbClr val="4899D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 dirty="0" smtClean="0"/>
                <a:t>サーバー</a:t>
              </a:r>
              <a:endParaRPr kumimoji="1" lang="ja-JP" altLang="en-US" sz="2400" b="1" dirty="0"/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5357818" y="3786190"/>
              <a:ext cx="1714512" cy="500066"/>
            </a:xfrm>
            <a:prstGeom prst="roundRect">
              <a:avLst/>
            </a:prstGeom>
            <a:solidFill>
              <a:srgbClr val="FE92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None/>
              </a:pPr>
              <a:r>
                <a:rPr lang="ja-JP" altLang="en-US" sz="2800" dirty="0" smtClean="0"/>
                <a:t>動画通信</a:t>
              </a:r>
              <a:endParaRPr lang="en-US" altLang="ja-JP" sz="2800" dirty="0" smtClean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714348" y="3571876"/>
              <a:ext cx="1785950" cy="571504"/>
            </a:xfrm>
            <a:prstGeom prst="roundRect">
              <a:avLst/>
            </a:prstGeom>
            <a:solidFill>
              <a:srgbClr val="58DE5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None/>
              </a:pPr>
              <a:r>
                <a:rPr lang="ja-JP" altLang="en-US" sz="2800" dirty="0" smtClean="0"/>
                <a:t>ウインドウ</a:t>
              </a:r>
              <a:endParaRPr lang="en-US" altLang="ja-JP" sz="2800" dirty="0" smtClean="0"/>
            </a:p>
          </p:txBody>
        </p:sp>
        <p:sp>
          <p:nvSpPr>
            <p:cNvPr id="13" name="角丸四角形 12"/>
            <p:cNvSpPr/>
            <p:nvPr/>
          </p:nvSpPr>
          <p:spPr>
            <a:xfrm>
              <a:off x="1714480" y="1500174"/>
              <a:ext cx="107157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移動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4" name="角丸四角形 13"/>
            <p:cNvSpPr/>
            <p:nvPr/>
          </p:nvSpPr>
          <p:spPr>
            <a:xfrm>
              <a:off x="1357290" y="2143116"/>
              <a:ext cx="171448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配信選択</a:t>
              </a:r>
              <a:endParaRPr lang="ja-JP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5786446" y="1500174"/>
              <a:ext cx="228601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ログイン処理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6" name="角丸四角形 15"/>
            <p:cNvSpPr/>
            <p:nvPr/>
          </p:nvSpPr>
          <p:spPr>
            <a:xfrm>
              <a:off x="6000760" y="2225920"/>
              <a:ext cx="1857388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移動処理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7" name="角丸四角形 16"/>
            <p:cNvSpPr/>
            <p:nvPr/>
          </p:nvSpPr>
          <p:spPr>
            <a:xfrm>
              <a:off x="5786446" y="2928934"/>
              <a:ext cx="228601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チャット処理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8" name="角丸四角形 17"/>
            <p:cNvSpPr/>
            <p:nvPr/>
          </p:nvSpPr>
          <p:spPr>
            <a:xfrm>
              <a:off x="928662" y="571501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チャットウインドウ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9" name="角丸四角形 18"/>
            <p:cNvSpPr/>
            <p:nvPr/>
          </p:nvSpPr>
          <p:spPr>
            <a:xfrm>
              <a:off x="928662" y="500063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928662" y="428625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配信ウインドウ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5857884" y="4654812"/>
              <a:ext cx="2000264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動画送信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2" name="角丸四角形 21"/>
            <p:cNvSpPr/>
            <p:nvPr/>
          </p:nvSpPr>
          <p:spPr>
            <a:xfrm>
              <a:off x="5857884" y="5572140"/>
              <a:ext cx="2000264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動画受信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3" name="角丸四角形 22"/>
            <p:cNvSpPr/>
            <p:nvPr/>
          </p:nvSpPr>
          <p:spPr>
            <a:xfrm>
              <a:off x="1714480" y="2786058"/>
              <a:ext cx="107157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表示</a:t>
              </a:r>
              <a:endParaRPr lang="ja-JP" altLang="en-US" sz="2800" b="1" dirty="0">
                <a:latin typeface="+mj-ea"/>
                <a:ea typeface="+mj-ea"/>
              </a:endParaRPr>
            </a:p>
          </p:txBody>
        </p:sp>
      </p:grpSp>
      <p:sp>
        <p:nvSpPr>
          <p:cNvPr id="28" name="角丸四角形 27"/>
          <p:cNvSpPr/>
          <p:nvPr/>
        </p:nvSpPr>
        <p:spPr>
          <a:xfrm>
            <a:off x="928662" y="5715016"/>
            <a:ext cx="2928958" cy="571504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>
            <a:stCxn id="18" idx="3"/>
            <a:endCxn id="30" idx="1"/>
          </p:cNvCxnSpPr>
          <p:nvPr/>
        </p:nvCxnSpPr>
        <p:spPr>
          <a:xfrm flipV="1">
            <a:off x="3857588" y="3214686"/>
            <a:ext cx="1928858" cy="2780399"/>
          </a:xfrm>
          <a:prstGeom prst="bentConnector3">
            <a:avLst>
              <a:gd name="adj1" fmla="val 40406"/>
            </a:avLst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角丸四角形 29"/>
          <p:cNvSpPr/>
          <p:nvPr/>
        </p:nvSpPr>
        <p:spPr>
          <a:xfrm>
            <a:off x="5786446" y="2928934"/>
            <a:ext cx="2286016" cy="571504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259632" y="1700808"/>
            <a:ext cx="19442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サーバー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1619672" y="3068960"/>
            <a:ext cx="5976664" cy="17281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3200" dirty="0" smtClean="0"/>
              <a:t>Web</a:t>
            </a:r>
            <a:r>
              <a:rPr kumimoji="1" lang="ja-JP" altLang="en-US" sz="3200" dirty="0" smtClean="0"/>
              <a:t>ページ</a:t>
            </a:r>
            <a:endParaRPr kumimoji="1" lang="ja-JP" altLang="en-US" sz="3200" dirty="0"/>
          </a:p>
        </p:txBody>
      </p:sp>
      <p:pic>
        <p:nvPicPr>
          <p:cNvPr id="6" name="図 21" descr="chara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2325" y="3653581"/>
            <a:ext cx="927547" cy="92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3438827"/>
            <a:ext cx="1358320" cy="135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Documents and Settings\Administrator\Local Settings\Temporary Internet Files\Content.IE5\NX120678\MC900012889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4746" y="145643"/>
            <a:ext cx="1313078" cy="1483157"/>
          </a:xfrm>
          <a:prstGeom prst="rect">
            <a:avLst/>
          </a:prstGeom>
          <a:noFill/>
        </p:spPr>
      </p:pic>
      <p:pic>
        <p:nvPicPr>
          <p:cNvPr id="1027" name="Picture 3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5373216"/>
            <a:ext cx="1129653" cy="1072175"/>
          </a:xfrm>
          <a:prstGeom prst="rect">
            <a:avLst/>
          </a:prstGeom>
          <a:noFill/>
        </p:spPr>
      </p:pic>
      <p:pic>
        <p:nvPicPr>
          <p:cNvPr id="1028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5373216"/>
            <a:ext cx="1008112" cy="1029158"/>
          </a:xfrm>
          <a:prstGeom prst="rect">
            <a:avLst/>
          </a:prstGeom>
          <a:noFill/>
        </p:spPr>
      </p:pic>
      <p:sp>
        <p:nvSpPr>
          <p:cNvPr id="12" name="右矢印 11"/>
          <p:cNvSpPr/>
          <p:nvPr/>
        </p:nvSpPr>
        <p:spPr>
          <a:xfrm rot="17312654">
            <a:off x="2249290" y="4965085"/>
            <a:ext cx="877024" cy="29372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4364596">
            <a:off x="6016156" y="4886487"/>
            <a:ext cx="877024" cy="29372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691680" y="6309320"/>
            <a:ext cx="124425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ユーザーＡ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553682" y="6309320"/>
            <a:ext cx="125867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ユーザーＢ</a:t>
            </a:r>
            <a:endParaRPr kumimoji="1" lang="ja-JP" altLang="en-US" dirty="0"/>
          </a:p>
        </p:txBody>
      </p:sp>
      <p:sp>
        <p:nvSpPr>
          <p:cNvPr id="21" name="雲 20"/>
          <p:cNvSpPr/>
          <p:nvPr/>
        </p:nvSpPr>
        <p:spPr>
          <a:xfrm>
            <a:off x="4860032" y="332656"/>
            <a:ext cx="3528392" cy="151216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P2P</a:t>
            </a:r>
            <a:endParaRPr kumimoji="1" lang="ja-JP" alt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6" name="上矢印 25"/>
          <p:cNvSpPr/>
          <p:nvPr/>
        </p:nvSpPr>
        <p:spPr>
          <a:xfrm rot="2738026">
            <a:off x="3909140" y="1375189"/>
            <a:ext cx="792088" cy="2507853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動画送信</a:t>
            </a:r>
            <a:endParaRPr kumimoji="1" lang="ja-JP" altLang="en-US" dirty="0"/>
          </a:p>
        </p:txBody>
      </p:sp>
      <p:sp>
        <p:nvSpPr>
          <p:cNvPr id="27" name="下矢印 26"/>
          <p:cNvSpPr/>
          <p:nvPr/>
        </p:nvSpPr>
        <p:spPr>
          <a:xfrm rot="1155630">
            <a:off x="6092777" y="1943430"/>
            <a:ext cx="864096" cy="177946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動画受信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4"/>
          <p:cNvGrpSpPr/>
          <p:nvPr/>
        </p:nvGrpSpPr>
        <p:grpSpPr>
          <a:xfrm>
            <a:off x="214282" y="214289"/>
            <a:ext cx="8715468" cy="6547458"/>
            <a:chOff x="214282" y="214289"/>
            <a:chExt cx="8715468" cy="6547458"/>
          </a:xfrm>
        </p:grpSpPr>
        <p:grpSp>
          <p:nvGrpSpPr>
            <p:cNvPr id="3" name="グループ化 36"/>
            <p:cNvGrpSpPr/>
            <p:nvPr/>
          </p:nvGrpSpPr>
          <p:grpSpPr>
            <a:xfrm>
              <a:off x="4714876" y="287709"/>
              <a:ext cx="4214874" cy="6474038"/>
              <a:chOff x="-203221" y="3745767"/>
              <a:chExt cx="2722852" cy="3183696"/>
            </a:xfrm>
          </p:grpSpPr>
          <p:sp>
            <p:nvSpPr>
              <p:cNvPr id="29" name="角丸四角形 2"/>
              <p:cNvSpPr/>
              <p:nvPr/>
            </p:nvSpPr>
            <p:spPr>
              <a:xfrm>
                <a:off x="-203221" y="3848654"/>
                <a:ext cx="2722852" cy="308080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ja-JP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角丸四角形 29"/>
              <p:cNvSpPr/>
              <p:nvPr/>
            </p:nvSpPr>
            <p:spPr>
              <a:xfrm>
                <a:off x="764652" y="3745767"/>
                <a:ext cx="693040" cy="27212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/>
                  <a:t>通信</a:t>
                </a:r>
                <a:endParaRPr kumimoji="1" lang="en-US" altLang="ja-JP" sz="3200" dirty="0" smtClean="0"/>
              </a:p>
            </p:txBody>
          </p:sp>
        </p:grpSp>
        <p:sp>
          <p:nvSpPr>
            <p:cNvPr id="7" name="角丸四角形 6"/>
            <p:cNvSpPr/>
            <p:nvPr/>
          </p:nvSpPr>
          <p:spPr>
            <a:xfrm>
              <a:off x="214282" y="428604"/>
              <a:ext cx="4357718" cy="633314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ja-JP" sz="4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角丸四角形 7"/>
            <p:cNvSpPr/>
            <p:nvPr/>
          </p:nvSpPr>
          <p:spPr>
            <a:xfrm>
              <a:off x="1714480" y="214289"/>
              <a:ext cx="1071570" cy="56013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ja-JP" sz="3200" b="1" dirty="0" smtClean="0">
                  <a:latin typeface="HGP明朝B" pitchFamily="18" charset="-128"/>
                  <a:ea typeface="HGP明朝B" pitchFamily="18" charset="-128"/>
                </a:rPr>
                <a:t>UI</a:t>
              </a:r>
              <a:endParaRPr lang="ja-JP" altLang="en-US" sz="2800" b="1" dirty="0">
                <a:latin typeface="HGP明朝B" pitchFamily="18" charset="-128"/>
                <a:ea typeface="HGP明朝B" pitchFamily="18" charset="-128"/>
              </a:endParaRPr>
            </a:p>
          </p:txBody>
        </p:sp>
        <p:sp>
          <p:nvSpPr>
            <p:cNvPr id="9" name="角丸四角形 8"/>
            <p:cNvSpPr/>
            <p:nvPr/>
          </p:nvSpPr>
          <p:spPr>
            <a:xfrm>
              <a:off x="500034" y="3786190"/>
              <a:ext cx="3786213" cy="2857521"/>
            </a:xfrm>
            <a:prstGeom prst="roundRect">
              <a:avLst/>
            </a:prstGeom>
            <a:solidFill>
              <a:srgbClr val="A5EDA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ja-JP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5000628" y="4000504"/>
              <a:ext cx="3786213" cy="2643206"/>
            </a:xfrm>
            <a:prstGeom prst="roundRect">
              <a:avLst/>
            </a:prstGeom>
            <a:solidFill>
              <a:srgbClr val="FDD74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5000628" y="1071546"/>
              <a:ext cx="3625200" cy="25704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40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" name="グループ化 22"/>
            <p:cNvGrpSpPr/>
            <p:nvPr/>
          </p:nvGrpSpPr>
          <p:grpSpPr>
            <a:xfrm>
              <a:off x="500034" y="928670"/>
              <a:ext cx="3625153" cy="2571768"/>
              <a:chOff x="443770" y="3813068"/>
              <a:chExt cx="4550748" cy="3138736"/>
            </a:xfrm>
          </p:grpSpPr>
          <p:sp>
            <p:nvSpPr>
              <p:cNvPr id="27" name="角丸四角形 26"/>
              <p:cNvSpPr/>
              <p:nvPr/>
            </p:nvSpPr>
            <p:spPr>
              <a:xfrm>
                <a:off x="443770" y="3987442"/>
                <a:ext cx="4550748" cy="296436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ja-JP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角丸四角形 27"/>
              <p:cNvSpPr/>
              <p:nvPr/>
            </p:nvSpPr>
            <p:spPr>
              <a:xfrm>
                <a:off x="623126" y="3813068"/>
                <a:ext cx="1703880" cy="645681"/>
              </a:xfrm>
              <a:prstGeom prst="roundRect">
                <a:avLst/>
              </a:prstGeom>
              <a:solidFill>
                <a:srgbClr val="4899D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b="1" dirty="0" smtClean="0"/>
                  <a:t>アバター</a:t>
                </a:r>
                <a:endParaRPr kumimoji="1" lang="ja-JP" altLang="en-US" sz="2400" b="1" dirty="0"/>
              </a:p>
            </p:txBody>
          </p:sp>
        </p:grpSp>
        <p:sp>
          <p:nvSpPr>
            <p:cNvPr id="13" name="角丸四角形 12"/>
            <p:cNvSpPr/>
            <p:nvPr/>
          </p:nvSpPr>
          <p:spPr>
            <a:xfrm>
              <a:off x="5214942" y="928670"/>
              <a:ext cx="1500198" cy="517387"/>
            </a:xfrm>
            <a:prstGeom prst="roundRect">
              <a:avLst/>
            </a:prstGeom>
            <a:solidFill>
              <a:srgbClr val="4899D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 dirty="0" smtClean="0"/>
                <a:t>サーバー</a:t>
              </a:r>
              <a:endParaRPr kumimoji="1" lang="ja-JP" altLang="en-US" sz="2400" b="1" dirty="0"/>
            </a:p>
          </p:txBody>
        </p:sp>
        <p:sp>
          <p:nvSpPr>
            <p:cNvPr id="14" name="角丸四角形 13"/>
            <p:cNvSpPr/>
            <p:nvPr/>
          </p:nvSpPr>
          <p:spPr>
            <a:xfrm>
              <a:off x="5357818" y="3786190"/>
              <a:ext cx="1714512" cy="500066"/>
            </a:xfrm>
            <a:prstGeom prst="roundRect">
              <a:avLst/>
            </a:prstGeom>
            <a:solidFill>
              <a:srgbClr val="FE92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None/>
              </a:pPr>
              <a:r>
                <a:rPr lang="ja-JP" altLang="en-US" sz="2800" dirty="0" smtClean="0"/>
                <a:t>動画通信</a:t>
              </a:r>
              <a:endParaRPr lang="en-US" altLang="ja-JP" sz="2800" dirty="0" smtClean="0"/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714348" y="3571876"/>
              <a:ext cx="1785950" cy="571504"/>
            </a:xfrm>
            <a:prstGeom prst="roundRect">
              <a:avLst/>
            </a:prstGeom>
            <a:solidFill>
              <a:srgbClr val="58DE5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None/>
              </a:pPr>
              <a:r>
                <a:rPr lang="ja-JP" altLang="en-US" sz="2800" dirty="0" smtClean="0"/>
                <a:t>ウインドウ</a:t>
              </a:r>
              <a:endParaRPr lang="en-US" altLang="ja-JP" sz="2800" dirty="0" smtClean="0"/>
            </a:p>
          </p:txBody>
        </p:sp>
        <p:sp>
          <p:nvSpPr>
            <p:cNvPr id="16" name="角丸四角形 15"/>
            <p:cNvSpPr/>
            <p:nvPr/>
          </p:nvSpPr>
          <p:spPr>
            <a:xfrm>
              <a:off x="1714480" y="1500174"/>
              <a:ext cx="107157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移動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7" name="角丸四角形 16"/>
            <p:cNvSpPr/>
            <p:nvPr/>
          </p:nvSpPr>
          <p:spPr>
            <a:xfrm>
              <a:off x="1357290" y="2143116"/>
              <a:ext cx="171448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配信選択</a:t>
              </a:r>
              <a:endParaRPr lang="ja-JP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18" name="角丸四角形 17"/>
            <p:cNvSpPr/>
            <p:nvPr/>
          </p:nvSpPr>
          <p:spPr>
            <a:xfrm>
              <a:off x="5786446" y="1500174"/>
              <a:ext cx="228601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ログイン処理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9" name="角丸四角形 18"/>
            <p:cNvSpPr/>
            <p:nvPr/>
          </p:nvSpPr>
          <p:spPr>
            <a:xfrm>
              <a:off x="6000760" y="2225920"/>
              <a:ext cx="1857388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移動処理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5786446" y="2928934"/>
              <a:ext cx="228601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チャット処理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928662" y="571501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チャットウインドウ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2" name="角丸四角形 21"/>
            <p:cNvSpPr/>
            <p:nvPr/>
          </p:nvSpPr>
          <p:spPr>
            <a:xfrm>
              <a:off x="928662" y="500063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3" name="角丸四角形 22"/>
            <p:cNvSpPr/>
            <p:nvPr/>
          </p:nvSpPr>
          <p:spPr>
            <a:xfrm>
              <a:off x="928662" y="428625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配信ウインドウ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4" name="角丸四角形 23"/>
            <p:cNvSpPr/>
            <p:nvPr/>
          </p:nvSpPr>
          <p:spPr>
            <a:xfrm>
              <a:off x="5857884" y="4654812"/>
              <a:ext cx="2000264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動画送信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5" name="角丸四角形 24"/>
            <p:cNvSpPr/>
            <p:nvPr/>
          </p:nvSpPr>
          <p:spPr>
            <a:xfrm>
              <a:off x="5857884" y="5572140"/>
              <a:ext cx="2000264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動画受信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6" name="角丸四角形 25"/>
            <p:cNvSpPr/>
            <p:nvPr/>
          </p:nvSpPr>
          <p:spPr>
            <a:xfrm>
              <a:off x="1714480" y="2786058"/>
              <a:ext cx="107157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表示</a:t>
              </a:r>
              <a:endParaRPr lang="ja-JP" altLang="en-US" sz="2800" b="1" dirty="0">
                <a:latin typeface="+mj-ea"/>
                <a:ea typeface="+mj-ea"/>
              </a:endParaRPr>
            </a:p>
          </p:txBody>
        </p:sp>
      </p:grpSp>
      <p:sp>
        <p:nvSpPr>
          <p:cNvPr id="31" name="角丸四角形 30"/>
          <p:cNvSpPr/>
          <p:nvPr/>
        </p:nvSpPr>
        <p:spPr>
          <a:xfrm>
            <a:off x="928662" y="4286256"/>
            <a:ext cx="2928958" cy="571504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>
            <a:stCxn id="31" idx="3"/>
            <a:endCxn id="33" idx="1"/>
          </p:cNvCxnSpPr>
          <p:nvPr/>
        </p:nvCxnSpPr>
        <p:spPr>
          <a:xfrm>
            <a:off x="3857620" y="4572008"/>
            <a:ext cx="2000264" cy="357190"/>
          </a:xfrm>
          <a:prstGeom prst="straightConnector1">
            <a:avLst/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角丸四角形 32"/>
          <p:cNvSpPr/>
          <p:nvPr/>
        </p:nvSpPr>
        <p:spPr>
          <a:xfrm>
            <a:off x="5857884" y="4643446"/>
            <a:ext cx="2000264" cy="571504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14282" y="214289"/>
            <a:ext cx="8715468" cy="6547458"/>
            <a:chOff x="214282" y="214289"/>
            <a:chExt cx="8715468" cy="6547458"/>
          </a:xfrm>
        </p:grpSpPr>
        <p:grpSp>
          <p:nvGrpSpPr>
            <p:cNvPr id="3" name="グループ化 36"/>
            <p:cNvGrpSpPr/>
            <p:nvPr/>
          </p:nvGrpSpPr>
          <p:grpSpPr>
            <a:xfrm>
              <a:off x="4714876" y="287709"/>
              <a:ext cx="4214874" cy="6474038"/>
              <a:chOff x="-203221" y="3745767"/>
              <a:chExt cx="2722852" cy="3183696"/>
            </a:xfrm>
          </p:grpSpPr>
          <p:sp>
            <p:nvSpPr>
              <p:cNvPr id="26" name="角丸四角形 2"/>
              <p:cNvSpPr/>
              <p:nvPr/>
            </p:nvSpPr>
            <p:spPr>
              <a:xfrm>
                <a:off x="-203221" y="3848654"/>
                <a:ext cx="2722852" cy="308080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ja-JP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角丸四角形 26"/>
              <p:cNvSpPr/>
              <p:nvPr/>
            </p:nvSpPr>
            <p:spPr>
              <a:xfrm>
                <a:off x="764652" y="3745767"/>
                <a:ext cx="693040" cy="27212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/>
                  <a:t>通信</a:t>
                </a:r>
                <a:endParaRPr kumimoji="1" lang="en-US" altLang="ja-JP" sz="3200" dirty="0" smtClean="0"/>
              </a:p>
            </p:txBody>
          </p:sp>
        </p:grpSp>
        <p:sp>
          <p:nvSpPr>
            <p:cNvPr id="4" name="角丸四角形 3"/>
            <p:cNvSpPr/>
            <p:nvPr/>
          </p:nvSpPr>
          <p:spPr>
            <a:xfrm>
              <a:off x="214282" y="428604"/>
              <a:ext cx="4357718" cy="633314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ja-JP" sz="4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1714480" y="214289"/>
              <a:ext cx="1071570" cy="56013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ja-JP" sz="3200" b="1" dirty="0" smtClean="0">
                  <a:latin typeface="HGP明朝B" pitchFamily="18" charset="-128"/>
                  <a:ea typeface="HGP明朝B" pitchFamily="18" charset="-128"/>
                </a:rPr>
                <a:t>UI</a:t>
              </a:r>
              <a:endParaRPr lang="ja-JP" altLang="en-US" sz="2800" b="1" dirty="0">
                <a:latin typeface="HGP明朝B" pitchFamily="18" charset="-128"/>
                <a:ea typeface="HGP明朝B" pitchFamily="18" charset="-128"/>
              </a:endParaRPr>
            </a:p>
          </p:txBody>
        </p:sp>
        <p:sp>
          <p:nvSpPr>
            <p:cNvPr id="6" name="角丸四角形 5"/>
            <p:cNvSpPr/>
            <p:nvPr/>
          </p:nvSpPr>
          <p:spPr>
            <a:xfrm>
              <a:off x="500034" y="3786190"/>
              <a:ext cx="3786213" cy="2857521"/>
            </a:xfrm>
            <a:prstGeom prst="roundRect">
              <a:avLst/>
            </a:prstGeom>
            <a:solidFill>
              <a:srgbClr val="A5EDA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ja-JP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5000628" y="4000504"/>
              <a:ext cx="3786213" cy="2643206"/>
            </a:xfrm>
            <a:prstGeom prst="roundRect">
              <a:avLst/>
            </a:prstGeom>
            <a:solidFill>
              <a:srgbClr val="FDD74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角丸四角形 7"/>
            <p:cNvSpPr/>
            <p:nvPr/>
          </p:nvSpPr>
          <p:spPr>
            <a:xfrm>
              <a:off x="5000628" y="1071546"/>
              <a:ext cx="3625200" cy="25704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ja-JP" altLang="en-US" sz="40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9" name="グループ化 22"/>
            <p:cNvGrpSpPr/>
            <p:nvPr/>
          </p:nvGrpSpPr>
          <p:grpSpPr>
            <a:xfrm>
              <a:off x="500034" y="928670"/>
              <a:ext cx="3625153" cy="2571768"/>
              <a:chOff x="443770" y="3813068"/>
              <a:chExt cx="4550748" cy="3138736"/>
            </a:xfrm>
          </p:grpSpPr>
          <p:sp>
            <p:nvSpPr>
              <p:cNvPr id="24" name="角丸四角形 23"/>
              <p:cNvSpPr/>
              <p:nvPr/>
            </p:nvSpPr>
            <p:spPr>
              <a:xfrm>
                <a:off x="443770" y="3987442"/>
                <a:ext cx="4550748" cy="296436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ja-JP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角丸四角形 24"/>
              <p:cNvSpPr/>
              <p:nvPr/>
            </p:nvSpPr>
            <p:spPr>
              <a:xfrm>
                <a:off x="623126" y="3813068"/>
                <a:ext cx="1703880" cy="645681"/>
              </a:xfrm>
              <a:prstGeom prst="roundRect">
                <a:avLst/>
              </a:prstGeom>
              <a:solidFill>
                <a:srgbClr val="4899D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b="1" dirty="0" smtClean="0"/>
                  <a:t>アバター</a:t>
                </a:r>
                <a:endParaRPr kumimoji="1" lang="ja-JP" altLang="en-US" sz="2400" b="1" dirty="0"/>
              </a:p>
            </p:txBody>
          </p:sp>
        </p:grpSp>
        <p:sp>
          <p:nvSpPr>
            <p:cNvPr id="10" name="角丸四角形 9"/>
            <p:cNvSpPr/>
            <p:nvPr/>
          </p:nvSpPr>
          <p:spPr>
            <a:xfrm>
              <a:off x="5214942" y="928670"/>
              <a:ext cx="1500198" cy="517387"/>
            </a:xfrm>
            <a:prstGeom prst="roundRect">
              <a:avLst/>
            </a:prstGeom>
            <a:solidFill>
              <a:srgbClr val="4899D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 dirty="0" smtClean="0"/>
                <a:t>サーバー</a:t>
              </a:r>
              <a:endParaRPr kumimoji="1" lang="ja-JP" altLang="en-US" sz="2400" b="1" dirty="0"/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5357818" y="3786190"/>
              <a:ext cx="1714512" cy="500066"/>
            </a:xfrm>
            <a:prstGeom prst="roundRect">
              <a:avLst/>
            </a:prstGeom>
            <a:solidFill>
              <a:srgbClr val="FE92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None/>
              </a:pPr>
              <a:r>
                <a:rPr lang="ja-JP" altLang="en-US" sz="2800" dirty="0" smtClean="0"/>
                <a:t>動画通信</a:t>
              </a:r>
              <a:endParaRPr lang="en-US" altLang="ja-JP" sz="2800" dirty="0" smtClean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714348" y="3571876"/>
              <a:ext cx="1785950" cy="571504"/>
            </a:xfrm>
            <a:prstGeom prst="roundRect">
              <a:avLst/>
            </a:prstGeom>
            <a:solidFill>
              <a:srgbClr val="58DE5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None/>
              </a:pPr>
              <a:r>
                <a:rPr lang="ja-JP" altLang="en-US" sz="2800" dirty="0" smtClean="0"/>
                <a:t>ウインドウ</a:t>
              </a:r>
              <a:endParaRPr lang="en-US" altLang="ja-JP" sz="2800" dirty="0" smtClean="0"/>
            </a:p>
          </p:txBody>
        </p:sp>
        <p:sp>
          <p:nvSpPr>
            <p:cNvPr id="13" name="角丸四角形 12"/>
            <p:cNvSpPr/>
            <p:nvPr/>
          </p:nvSpPr>
          <p:spPr>
            <a:xfrm>
              <a:off x="1714480" y="1500174"/>
              <a:ext cx="107157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移動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4" name="角丸四角形 13"/>
            <p:cNvSpPr/>
            <p:nvPr/>
          </p:nvSpPr>
          <p:spPr>
            <a:xfrm>
              <a:off x="1357290" y="2143116"/>
              <a:ext cx="171448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配信選択</a:t>
              </a:r>
              <a:endParaRPr lang="ja-JP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5786446" y="1500174"/>
              <a:ext cx="228601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ログイン処理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6" name="角丸四角形 15"/>
            <p:cNvSpPr/>
            <p:nvPr/>
          </p:nvSpPr>
          <p:spPr>
            <a:xfrm>
              <a:off x="6000760" y="2225920"/>
              <a:ext cx="1857388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移動処理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7" name="角丸四角形 16"/>
            <p:cNvSpPr/>
            <p:nvPr/>
          </p:nvSpPr>
          <p:spPr>
            <a:xfrm>
              <a:off x="5786446" y="2928934"/>
              <a:ext cx="228601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チャット処理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8" name="角丸四角形 17"/>
            <p:cNvSpPr/>
            <p:nvPr/>
          </p:nvSpPr>
          <p:spPr>
            <a:xfrm>
              <a:off x="928662" y="571501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チャットウインドウ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19" name="角丸四角形 18"/>
            <p:cNvSpPr/>
            <p:nvPr/>
          </p:nvSpPr>
          <p:spPr>
            <a:xfrm>
              <a:off x="928662" y="500063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928662" y="4286256"/>
              <a:ext cx="2928926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配信ウインドウ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5857884" y="4654812"/>
              <a:ext cx="2000264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動画送信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2" name="角丸四角形 21"/>
            <p:cNvSpPr/>
            <p:nvPr/>
          </p:nvSpPr>
          <p:spPr>
            <a:xfrm>
              <a:off x="5857884" y="5572140"/>
              <a:ext cx="2000264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動画受信</a:t>
              </a:r>
              <a:endParaRPr lang="en-US" altLang="ja-JP" sz="2800" b="1" dirty="0" smtClean="0">
                <a:latin typeface="+mj-ea"/>
                <a:ea typeface="+mj-ea"/>
              </a:endParaRPr>
            </a:p>
          </p:txBody>
        </p:sp>
        <p:sp>
          <p:nvSpPr>
            <p:cNvPr id="23" name="角丸四角形 22"/>
            <p:cNvSpPr/>
            <p:nvPr/>
          </p:nvSpPr>
          <p:spPr>
            <a:xfrm>
              <a:off x="1714480" y="2786058"/>
              <a:ext cx="1071570" cy="5601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ja-JP" altLang="en-US" sz="2800" b="1" dirty="0" smtClean="0">
                  <a:latin typeface="+mj-ea"/>
                  <a:ea typeface="+mj-ea"/>
                </a:rPr>
                <a:t>表示</a:t>
              </a:r>
              <a:endParaRPr lang="ja-JP" altLang="en-US" sz="2800" b="1" dirty="0">
                <a:latin typeface="+mj-ea"/>
                <a:ea typeface="+mj-ea"/>
              </a:endParaRPr>
            </a:p>
          </p:txBody>
        </p:sp>
      </p:grpSp>
      <p:sp>
        <p:nvSpPr>
          <p:cNvPr id="28" name="角丸四角形 27"/>
          <p:cNvSpPr/>
          <p:nvPr/>
        </p:nvSpPr>
        <p:spPr>
          <a:xfrm>
            <a:off x="1000100" y="5000636"/>
            <a:ext cx="2907871" cy="571504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1357290" y="2143116"/>
            <a:ext cx="1766910" cy="571504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/>
        </p:nvSpPr>
        <p:spPr>
          <a:xfrm>
            <a:off x="5857884" y="5572140"/>
            <a:ext cx="2000264" cy="571504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カギ線コネクタ 30"/>
          <p:cNvCxnSpPr>
            <a:stCxn id="29" idx="3"/>
            <a:endCxn id="28" idx="3"/>
          </p:cNvCxnSpPr>
          <p:nvPr/>
        </p:nvCxnSpPr>
        <p:spPr>
          <a:xfrm>
            <a:off x="3124200" y="2428868"/>
            <a:ext cx="783771" cy="2857520"/>
          </a:xfrm>
          <a:prstGeom prst="bentConnector3">
            <a:avLst>
              <a:gd name="adj1" fmla="val 193056"/>
            </a:avLst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8" idx="3"/>
            <a:endCxn id="30" idx="1"/>
          </p:cNvCxnSpPr>
          <p:nvPr/>
        </p:nvCxnSpPr>
        <p:spPr>
          <a:xfrm>
            <a:off x="3907971" y="5286388"/>
            <a:ext cx="1949913" cy="571504"/>
          </a:xfrm>
          <a:prstGeom prst="straightConnector1">
            <a:avLst/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b="0" dirty="0" smtClean="0"/>
              <a:t>サーバ部</a:t>
            </a:r>
            <a:endParaRPr kumimoji="1" lang="ja-JP" altLang="en-US" sz="4800" b="0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担当　シュール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通信の流れ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00034" y="1928802"/>
            <a:ext cx="4572032" cy="4500594"/>
          </a:xfrm>
          <a:prstGeom prst="roundRect">
            <a:avLst/>
          </a:prstGeom>
          <a:solidFill>
            <a:srgbClr val="A5ED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928662" y="1643050"/>
            <a:ext cx="1785950" cy="571504"/>
          </a:xfrm>
          <a:prstGeom prst="roundRect">
            <a:avLst/>
          </a:prstGeom>
          <a:solidFill>
            <a:srgbClr val="58DE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dirty="0" smtClean="0"/>
              <a:t>サーバ</a:t>
            </a:r>
            <a:endParaRPr lang="en-US" altLang="ja-JP" sz="2800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857224" y="5429264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接続待ちスレッド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pic>
        <p:nvPicPr>
          <p:cNvPr id="9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1617696"/>
            <a:ext cx="1214446" cy="1239800"/>
          </a:xfrm>
          <a:prstGeom prst="rect">
            <a:avLst/>
          </a:prstGeom>
          <a:noFill/>
        </p:spPr>
      </p:pic>
      <p:sp>
        <p:nvSpPr>
          <p:cNvPr id="12" name="角丸四角形 11"/>
          <p:cNvSpPr/>
          <p:nvPr/>
        </p:nvSpPr>
        <p:spPr>
          <a:xfrm>
            <a:off x="857224" y="2495810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クライアントスレッド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grpSp>
        <p:nvGrpSpPr>
          <p:cNvPr id="3" name="グループ化 31"/>
          <p:cNvGrpSpPr/>
          <p:nvPr/>
        </p:nvGrpSpPr>
        <p:grpSpPr>
          <a:xfrm>
            <a:off x="4457224" y="2237596"/>
            <a:ext cx="3043734" cy="3479668"/>
            <a:chOff x="4457224" y="2237596"/>
            <a:chExt cx="3043734" cy="3479668"/>
          </a:xfrm>
        </p:grpSpPr>
        <p:cxnSp>
          <p:nvCxnSpPr>
            <p:cNvPr id="18" name="直線矢印コネクタ 17"/>
            <p:cNvCxnSpPr>
              <a:stCxn id="9" idx="1"/>
              <a:endCxn id="6" idx="3"/>
            </p:cNvCxnSpPr>
            <p:nvPr/>
          </p:nvCxnSpPr>
          <p:spPr>
            <a:xfrm rot="10800000" flipV="1">
              <a:off x="4457224" y="2237596"/>
              <a:ext cx="3043734" cy="3479668"/>
            </a:xfrm>
            <a:prstGeom prst="straightConnector1">
              <a:avLst/>
            </a:prstGeom>
            <a:ln w="127000">
              <a:solidFill>
                <a:srgbClr val="FF0000"/>
              </a:solidFill>
              <a:headEnd type="none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テキスト ボックス 26"/>
            <p:cNvSpPr txBox="1"/>
            <p:nvPr/>
          </p:nvSpPr>
          <p:spPr>
            <a:xfrm>
              <a:off x="4929190" y="3643314"/>
              <a:ext cx="1617751" cy="5847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ja-JP" altLang="en-US" sz="3200" dirty="0" smtClean="0"/>
                <a:t>アクセス</a:t>
              </a:r>
              <a:endParaRPr kumimoji="1" lang="ja-JP" altLang="en-US" sz="3200" dirty="0"/>
            </a:p>
          </p:txBody>
        </p:sp>
      </p:grpSp>
      <p:grpSp>
        <p:nvGrpSpPr>
          <p:cNvPr id="7" name="グループ化 32"/>
          <p:cNvGrpSpPr/>
          <p:nvPr/>
        </p:nvGrpSpPr>
        <p:grpSpPr>
          <a:xfrm>
            <a:off x="2143108" y="3072604"/>
            <a:ext cx="1005403" cy="2357454"/>
            <a:chOff x="2143108" y="3072604"/>
            <a:chExt cx="1005403" cy="2357454"/>
          </a:xfrm>
        </p:grpSpPr>
        <p:cxnSp>
          <p:nvCxnSpPr>
            <p:cNvPr id="24" name="直線矢印コネクタ 23"/>
            <p:cNvCxnSpPr>
              <a:stCxn id="12" idx="2"/>
              <a:endCxn id="6" idx="0"/>
            </p:cNvCxnSpPr>
            <p:nvPr/>
          </p:nvCxnSpPr>
          <p:spPr>
            <a:xfrm rot="5400000">
              <a:off x="1478497" y="4250537"/>
              <a:ext cx="2357454" cy="1588"/>
            </a:xfrm>
            <a:prstGeom prst="straightConnector1">
              <a:avLst/>
            </a:prstGeom>
            <a:ln w="127000">
              <a:solidFill>
                <a:srgbClr val="FF0000"/>
              </a:solidFill>
              <a:headEnd type="arrow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テキスト ボックス 28"/>
            <p:cNvSpPr txBox="1"/>
            <p:nvPr/>
          </p:nvSpPr>
          <p:spPr>
            <a:xfrm>
              <a:off x="2143108" y="4214818"/>
              <a:ext cx="1005403" cy="5847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ja-JP" altLang="en-US" sz="3200" dirty="0" smtClean="0"/>
                <a:t>作成</a:t>
              </a:r>
              <a:endParaRPr kumimoji="1" lang="ja-JP" altLang="en-US" sz="3200" dirty="0"/>
            </a:p>
          </p:txBody>
        </p:sp>
      </p:grpSp>
      <p:grpSp>
        <p:nvGrpSpPr>
          <p:cNvPr id="8" name="グループ化 33"/>
          <p:cNvGrpSpPr/>
          <p:nvPr/>
        </p:nvGrpSpPr>
        <p:grpSpPr>
          <a:xfrm>
            <a:off x="4457224" y="2143116"/>
            <a:ext cx="3043734" cy="640694"/>
            <a:chOff x="4457224" y="2143116"/>
            <a:chExt cx="3043734" cy="640694"/>
          </a:xfrm>
        </p:grpSpPr>
        <p:cxnSp>
          <p:nvCxnSpPr>
            <p:cNvPr id="19" name="直線矢印コネクタ 18"/>
            <p:cNvCxnSpPr>
              <a:stCxn id="9" idx="1"/>
              <a:endCxn id="12" idx="3"/>
            </p:cNvCxnSpPr>
            <p:nvPr/>
          </p:nvCxnSpPr>
          <p:spPr>
            <a:xfrm rot="10800000" flipV="1">
              <a:off x="4457224" y="2237596"/>
              <a:ext cx="3043734" cy="546214"/>
            </a:xfrm>
            <a:prstGeom prst="straightConnector1">
              <a:avLst/>
            </a:prstGeom>
            <a:ln w="127000">
              <a:solidFill>
                <a:srgbClr val="FF0000"/>
              </a:solidFill>
              <a:headEnd type="arrow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テキスト ボックス 29"/>
            <p:cNvSpPr txBox="1"/>
            <p:nvPr/>
          </p:nvSpPr>
          <p:spPr>
            <a:xfrm>
              <a:off x="5500694" y="2143116"/>
              <a:ext cx="1005403" cy="5847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ja-JP" altLang="en-US" sz="3200" dirty="0" smtClean="0"/>
                <a:t>通信</a:t>
              </a:r>
              <a:endParaRPr kumimoji="1" lang="ja-JP" alt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通信の流れ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00034" y="1928802"/>
            <a:ext cx="4572032" cy="4500594"/>
          </a:xfrm>
          <a:prstGeom prst="roundRect">
            <a:avLst/>
          </a:prstGeom>
          <a:solidFill>
            <a:srgbClr val="A5ED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928662" y="1643050"/>
            <a:ext cx="1785950" cy="571504"/>
          </a:xfrm>
          <a:prstGeom prst="roundRect">
            <a:avLst/>
          </a:prstGeom>
          <a:solidFill>
            <a:srgbClr val="58DE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dirty="0" smtClean="0"/>
              <a:t>サーバ</a:t>
            </a:r>
            <a:endParaRPr lang="en-US" altLang="ja-JP" sz="2800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857224" y="5429264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接続待ちスレッド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pic>
        <p:nvPicPr>
          <p:cNvPr id="9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1617696"/>
            <a:ext cx="1214446" cy="1239800"/>
          </a:xfrm>
          <a:prstGeom prst="rect">
            <a:avLst/>
          </a:prstGeom>
          <a:noFill/>
        </p:spPr>
      </p:pic>
      <p:sp>
        <p:nvSpPr>
          <p:cNvPr id="12" name="角丸四角形 11"/>
          <p:cNvSpPr/>
          <p:nvPr/>
        </p:nvSpPr>
        <p:spPr>
          <a:xfrm>
            <a:off x="857224" y="2495810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クライアントスレッド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cxnSp>
        <p:nvCxnSpPr>
          <p:cNvPr id="18" name="直線矢印コネクタ 17"/>
          <p:cNvCxnSpPr>
            <a:stCxn id="20" idx="1"/>
            <a:endCxn id="6" idx="3"/>
          </p:cNvCxnSpPr>
          <p:nvPr/>
        </p:nvCxnSpPr>
        <p:spPr>
          <a:xfrm rot="10800000" flipV="1">
            <a:off x="4457224" y="3763148"/>
            <a:ext cx="3043734" cy="1954116"/>
          </a:xfrm>
          <a:prstGeom prst="straightConnector1">
            <a:avLst/>
          </a:prstGeom>
          <a:ln w="127000">
            <a:solidFill>
              <a:srgbClr val="FF0000"/>
            </a:solidFill>
            <a:headEnd type="none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883075" y="4357694"/>
            <a:ext cx="1617751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アクセス</a:t>
            </a:r>
            <a:endParaRPr kumimoji="1" lang="ja-JP" altLang="en-US" sz="3200" dirty="0"/>
          </a:p>
        </p:txBody>
      </p:sp>
      <p:cxnSp>
        <p:nvCxnSpPr>
          <p:cNvPr id="24" name="直線矢印コネクタ 23"/>
          <p:cNvCxnSpPr>
            <a:stCxn id="22" idx="2"/>
            <a:endCxn id="6" idx="0"/>
          </p:cNvCxnSpPr>
          <p:nvPr/>
        </p:nvCxnSpPr>
        <p:spPr>
          <a:xfrm rot="5400000">
            <a:off x="1978563" y="4750603"/>
            <a:ext cx="1357322" cy="1588"/>
          </a:xfrm>
          <a:prstGeom prst="straightConnector1">
            <a:avLst/>
          </a:prstGeom>
          <a:ln w="127000">
            <a:solidFill>
              <a:srgbClr val="FF000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143108" y="4714884"/>
            <a:ext cx="1005403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作成</a:t>
            </a:r>
            <a:endParaRPr kumimoji="1" lang="ja-JP" altLang="en-US" sz="3200" dirty="0"/>
          </a:p>
        </p:txBody>
      </p:sp>
      <p:grpSp>
        <p:nvGrpSpPr>
          <p:cNvPr id="7" name="グループ化 33"/>
          <p:cNvGrpSpPr/>
          <p:nvPr/>
        </p:nvGrpSpPr>
        <p:grpSpPr>
          <a:xfrm>
            <a:off x="4457224" y="2143116"/>
            <a:ext cx="3043734" cy="640694"/>
            <a:chOff x="4457224" y="2143116"/>
            <a:chExt cx="3043734" cy="640694"/>
          </a:xfrm>
        </p:grpSpPr>
        <p:cxnSp>
          <p:nvCxnSpPr>
            <p:cNvPr id="19" name="直線矢印コネクタ 18"/>
            <p:cNvCxnSpPr>
              <a:stCxn id="9" idx="1"/>
              <a:endCxn id="12" idx="3"/>
            </p:cNvCxnSpPr>
            <p:nvPr/>
          </p:nvCxnSpPr>
          <p:spPr>
            <a:xfrm rot="10800000" flipV="1">
              <a:off x="4457224" y="2237596"/>
              <a:ext cx="3043734" cy="546214"/>
            </a:xfrm>
            <a:prstGeom prst="straightConnector1">
              <a:avLst/>
            </a:prstGeom>
            <a:ln w="127000">
              <a:solidFill>
                <a:srgbClr val="FF0000"/>
              </a:solidFill>
              <a:headEnd type="arrow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テキスト ボックス 29"/>
            <p:cNvSpPr txBox="1"/>
            <p:nvPr/>
          </p:nvSpPr>
          <p:spPr>
            <a:xfrm>
              <a:off x="5500694" y="2143116"/>
              <a:ext cx="1005403" cy="5847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ja-JP" altLang="en-US" sz="3200" dirty="0" smtClean="0"/>
                <a:t>通信</a:t>
              </a:r>
              <a:endParaRPr kumimoji="1" lang="ja-JP" altLang="en-US" sz="3200" dirty="0"/>
            </a:p>
          </p:txBody>
        </p:sp>
      </p:grpSp>
      <p:pic>
        <p:nvPicPr>
          <p:cNvPr id="20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3143248"/>
            <a:ext cx="1214446" cy="1239800"/>
          </a:xfrm>
          <a:prstGeom prst="rect">
            <a:avLst/>
          </a:prstGeom>
          <a:noFill/>
        </p:spPr>
      </p:pic>
      <p:cxnSp>
        <p:nvCxnSpPr>
          <p:cNvPr id="21" name="直線矢印コネクタ 20"/>
          <p:cNvCxnSpPr>
            <a:stCxn id="20" idx="1"/>
            <a:endCxn id="22" idx="3"/>
          </p:cNvCxnSpPr>
          <p:nvPr/>
        </p:nvCxnSpPr>
        <p:spPr>
          <a:xfrm rot="10800000" flipV="1">
            <a:off x="4457224" y="3763148"/>
            <a:ext cx="3043734" cy="20794"/>
          </a:xfrm>
          <a:prstGeom prst="straightConnector1">
            <a:avLst/>
          </a:prstGeom>
          <a:ln w="127000"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857224" y="3495942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クライアントスレッド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500694" y="3429000"/>
            <a:ext cx="1005403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通信</a:t>
            </a:r>
            <a:endParaRPr kumimoji="1" lang="ja-JP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7" grpId="0" animBg="1"/>
      <p:bldP spid="27" grpId="1" animBg="1"/>
      <p:bldP spid="29" grpId="0" animBg="1"/>
      <p:bldP spid="29" grpId="1" animBg="1"/>
      <p:bldP spid="22" grpId="0" animBg="1"/>
      <p:bldP spid="22" grpId="1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通信の流れ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00034" y="1928802"/>
            <a:ext cx="4572032" cy="4500594"/>
          </a:xfrm>
          <a:prstGeom prst="roundRect">
            <a:avLst/>
          </a:prstGeom>
          <a:solidFill>
            <a:srgbClr val="A5ED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928662" y="1643050"/>
            <a:ext cx="1785950" cy="571504"/>
          </a:xfrm>
          <a:prstGeom prst="roundRect">
            <a:avLst/>
          </a:prstGeom>
          <a:solidFill>
            <a:srgbClr val="58DE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dirty="0" smtClean="0"/>
              <a:t>サーバ</a:t>
            </a:r>
            <a:endParaRPr lang="en-US" altLang="ja-JP" sz="2800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857224" y="5429264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接続待ちスレッド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pic>
        <p:nvPicPr>
          <p:cNvPr id="9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1617696"/>
            <a:ext cx="1214446" cy="1239800"/>
          </a:xfrm>
          <a:prstGeom prst="rect">
            <a:avLst/>
          </a:prstGeom>
          <a:noFill/>
        </p:spPr>
      </p:pic>
      <p:sp>
        <p:nvSpPr>
          <p:cNvPr id="12" name="角丸四角形 11"/>
          <p:cNvSpPr/>
          <p:nvPr/>
        </p:nvSpPr>
        <p:spPr>
          <a:xfrm>
            <a:off x="857224" y="2495810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クライアントスレッド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grpSp>
        <p:nvGrpSpPr>
          <p:cNvPr id="7" name="グループ化 33"/>
          <p:cNvGrpSpPr/>
          <p:nvPr/>
        </p:nvGrpSpPr>
        <p:grpSpPr>
          <a:xfrm>
            <a:off x="4457224" y="2143116"/>
            <a:ext cx="3043734" cy="640694"/>
            <a:chOff x="4457224" y="2143116"/>
            <a:chExt cx="3043734" cy="640694"/>
          </a:xfrm>
        </p:grpSpPr>
        <p:cxnSp>
          <p:nvCxnSpPr>
            <p:cNvPr id="19" name="直線矢印コネクタ 18"/>
            <p:cNvCxnSpPr>
              <a:stCxn id="9" idx="1"/>
              <a:endCxn id="12" idx="3"/>
            </p:cNvCxnSpPr>
            <p:nvPr/>
          </p:nvCxnSpPr>
          <p:spPr>
            <a:xfrm rot="10800000" flipV="1">
              <a:off x="4457224" y="2237596"/>
              <a:ext cx="3043734" cy="546214"/>
            </a:xfrm>
            <a:prstGeom prst="straightConnector1">
              <a:avLst/>
            </a:prstGeom>
            <a:ln w="127000">
              <a:solidFill>
                <a:srgbClr val="FF0000"/>
              </a:solidFill>
              <a:headEnd type="arrow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テキスト ボックス 29"/>
            <p:cNvSpPr txBox="1"/>
            <p:nvPr/>
          </p:nvSpPr>
          <p:spPr>
            <a:xfrm>
              <a:off x="5500694" y="2143116"/>
              <a:ext cx="1005403" cy="5847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ja-JP" altLang="en-US" sz="3200" dirty="0" smtClean="0"/>
                <a:t>通信</a:t>
              </a:r>
              <a:endParaRPr kumimoji="1" lang="ja-JP" altLang="en-US" sz="3200" dirty="0"/>
            </a:p>
          </p:txBody>
        </p:sp>
      </p:grpSp>
      <p:pic>
        <p:nvPicPr>
          <p:cNvPr id="20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3143248"/>
            <a:ext cx="1214446" cy="1239800"/>
          </a:xfrm>
          <a:prstGeom prst="rect">
            <a:avLst/>
          </a:prstGeom>
          <a:noFill/>
        </p:spPr>
      </p:pic>
      <p:cxnSp>
        <p:nvCxnSpPr>
          <p:cNvPr id="21" name="直線矢印コネクタ 20"/>
          <p:cNvCxnSpPr>
            <a:stCxn id="20" idx="1"/>
            <a:endCxn id="22" idx="3"/>
          </p:cNvCxnSpPr>
          <p:nvPr/>
        </p:nvCxnSpPr>
        <p:spPr>
          <a:xfrm rot="10800000" flipV="1">
            <a:off x="4457224" y="3763148"/>
            <a:ext cx="3043734" cy="20794"/>
          </a:xfrm>
          <a:prstGeom prst="straightConnector1">
            <a:avLst/>
          </a:prstGeom>
          <a:ln w="127000"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857224" y="3495942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クライアントスレッド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500694" y="3429000"/>
            <a:ext cx="1005403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通信</a:t>
            </a:r>
            <a:endParaRPr kumimoji="1" lang="ja-JP" altLang="en-US" sz="3200" dirty="0"/>
          </a:p>
        </p:txBody>
      </p:sp>
      <p:sp>
        <p:nvSpPr>
          <p:cNvPr id="23" name="角丸四角形 22"/>
          <p:cNvSpPr/>
          <p:nvPr/>
        </p:nvSpPr>
        <p:spPr>
          <a:xfrm>
            <a:off x="857224" y="4496074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クライアントスレッド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pic>
        <p:nvPicPr>
          <p:cNvPr id="25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4714884"/>
            <a:ext cx="1214446" cy="1239800"/>
          </a:xfrm>
          <a:prstGeom prst="rect">
            <a:avLst/>
          </a:prstGeom>
          <a:noFill/>
        </p:spPr>
      </p:pic>
      <p:cxnSp>
        <p:nvCxnSpPr>
          <p:cNvPr id="26" name="直線矢印コネクタ 25"/>
          <p:cNvCxnSpPr>
            <a:stCxn id="25" idx="1"/>
            <a:endCxn id="23" idx="3"/>
          </p:cNvCxnSpPr>
          <p:nvPr/>
        </p:nvCxnSpPr>
        <p:spPr>
          <a:xfrm rot="10800000">
            <a:off x="4457224" y="4784074"/>
            <a:ext cx="3043734" cy="550710"/>
          </a:xfrm>
          <a:prstGeom prst="straightConnector1">
            <a:avLst/>
          </a:prstGeom>
          <a:ln w="127000"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5500694" y="4773051"/>
            <a:ext cx="1005403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通信</a:t>
            </a:r>
            <a:endParaRPr kumimoji="1" lang="ja-JP" altLang="en-US" sz="3200" dirty="0"/>
          </a:p>
        </p:txBody>
      </p:sp>
      <p:sp>
        <p:nvSpPr>
          <p:cNvPr id="34" name="角丸四角形 33"/>
          <p:cNvSpPr/>
          <p:nvPr/>
        </p:nvSpPr>
        <p:spPr>
          <a:xfrm>
            <a:off x="3786182" y="4572008"/>
            <a:ext cx="4357718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クライアントごとに</a:t>
            </a:r>
            <a:endParaRPr kumimoji="1" lang="en-US" altLang="ja-JP" sz="3200" dirty="0" smtClean="0"/>
          </a:p>
          <a:p>
            <a:pPr algn="ctr"/>
            <a:r>
              <a:rPr lang="ja-JP" altLang="en-US" sz="3200" dirty="0" smtClean="0"/>
              <a:t>スレッドを作成</a:t>
            </a:r>
            <a:endParaRPr kumimoji="1" lang="ja-JP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500034" y="1928802"/>
            <a:ext cx="4572032" cy="4500594"/>
          </a:xfrm>
          <a:prstGeom prst="roundRect">
            <a:avLst/>
          </a:prstGeom>
          <a:solidFill>
            <a:srgbClr val="A5ED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通信の流れ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928662" y="1643050"/>
            <a:ext cx="1785950" cy="571504"/>
          </a:xfrm>
          <a:prstGeom prst="roundRect">
            <a:avLst/>
          </a:prstGeom>
          <a:solidFill>
            <a:srgbClr val="58DE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dirty="0" smtClean="0"/>
              <a:t>サーバ</a:t>
            </a:r>
            <a:endParaRPr lang="en-US" altLang="ja-JP" sz="2800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857224" y="5429264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接続待ちスレッド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857224" y="4496074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クライアントスレッド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pic>
        <p:nvPicPr>
          <p:cNvPr id="25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4714884"/>
            <a:ext cx="1214446" cy="1239800"/>
          </a:xfrm>
          <a:prstGeom prst="rect">
            <a:avLst/>
          </a:prstGeom>
          <a:noFill/>
        </p:spPr>
      </p:pic>
      <p:cxnSp>
        <p:nvCxnSpPr>
          <p:cNvPr id="26" name="直線矢印コネクタ 25"/>
          <p:cNvCxnSpPr>
            <a:stCxn id="25" idx="1"/>
            <a:endCxn id="23" idx="3"/>
          </p:cNvCxnSpPr>
          <p:nvPr/>
        </p:nvCxnSpPr>
        <p:spPr>
          <a:xfrm rot="10800000">
            <a:off x="4457224" y="4784074"/>
            <a:ext cx="3043734" cy="550710"/>
          </a:xfrm>
          <a:prstGeom prst="straightConnector1">
            <a:avLst/>
          </a:prstGeom>
          <a:ln w="127000"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5500694" y="4773051"/>
            <a:ext cx="1005403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通信</a:t>
            </a:r>
            <a:endParaRPr kumimoji="1" lang="ja-JP" altLang="en-US" sz="3200" dirty="0"/>
          </a:p>
        </p:txBody>
      </p:sp>
      <p:sp>
        <p:nvSpPr>
          <p:cNvPr id="24" name="角丸四角形 23"/>
          <p:cNvSpPr/>
          <p:nvPr/>
        </p:nvSpPr>
        <p:spPr>
          <a:xfrm>
            <a:off x="571472" y="1844824"/>
            <a:ext cx="8358246" cy="2629464"/>
          </a:xfrm>
          <a:prstGeom prst="roundRect">
            <a:avLst/>
          </a:prstGeom>
          <a:solidFill>
            <a:schemeClr val="tx2">
              <a:alpha val="21000"/>
            </a:schemeClr>
          </a:solidFill>
          <a:ln w="12700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3143248"/>
            <a:ext cx="1214446" cy="1239800"/>
          </a:xfrm>
          <a:prstGeom prst="rect">
            <a:avLst/>
          </a:prstGeom>
          <a:noFill/>
        </p:spPr>
      </p:pic>
      <p:cxnSp>
        <p:nvCxnSpPr>
          <p:cNvPr id="21" name="直線矢印コネクタ 20"/>
          <p:cNvCxnSpPr>
            <a:stCxn id="20" idx="1"/>
            <a:endCxn id="22" idx="3"/>
          </p:cNvCxnSpPr>
          <p:nvPr/>
        </p:nvCxnSpPr>
        <p:spPr>
          <a:xfrm rot="10800000" flipV="1">
            <a:off x="4457224" y="3763148"/>
            <a:ext cx="3043734" cy="20794"/>
          </a:xfrm>
          <a:prstGeom prst="straightConnector1">
            <a:avLst/>
          </a:prstGeom>
          <a:ln w="127000"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857224" y="3495942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クライアントスレッド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500694" y="3429000"/>
            <a:ext cx="1005403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通信</a:t>
            </a:r>
            <a:endParaRPr kumimoji="1" lang="ja-JP" altLang="en-US" sz="3200" dirty="0"/>
          </a:p>
        </p:txBody>
      </p:sp>
      <p:pic>
        <p:nvPicPr>
          <p:cNvPr id="9" name="Picture 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1617696"/>
            <a:ext cx="1214446" cy="1239800"/>
          </a:xfrm>
          <a:prstGeom prst="rect">
            <a:avLst/>
          </a:prstGeom>
          <a:noFill/>
        </p:spPr>
      </p:pic>
      <p:sp>
        <p:nvSpPr>
          <p:cNvPr id="12" name="角丸四角形 11"/>
          <p:cNvSpPr/>
          <p:nvPr/>
        </p:nvSpPr>
        <p:spPr>
          <a:xfrm>
            <a:off x="857224" y="2495810"/>
            <a:ext cx="3600000" cy="5760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クライアントスレッド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grpSp>
        <p:nvGrpSpPr>
          <p:cNvPr id="7" name="グループ化 33"/>
          <p:cNvGrpSpPr/>
          <p:nvPr/>
        </p:nvGrpSpPr>
        <p:grpSpPr>
          <a:xfrm>
            <a:off x="4457224" y="2143116"/>
            <a:ext cx="3043734" cy="640694"/>
            <a:chOff x="4457224" y="2143116"/>
            <a:chExt cx="3043734" cy="640694"/>
          </a:xfrm>
        </p:grpSpPr>
        <p:cxnSp>
          <p:nvCxnSpPr>
            <p:cNvPr id="19" name="直線矢印コネクタ 18"/>
            <p:cNvCxnSpPr>
              <a:stCxn id="9" idx="1"/>
              <a:endCxn id="12" idx="3"/>
            </p:cNvCxnSpPr>
            <p:nvPr/>
          </p:nvCxnSpPr>
          <p:spPr>
            <a:xfrm rot="10800000" flipV="1">
              <a:off x="4457224" y="2237596"/>
              <a:ext cx="3043734" cy="546214"/>
            </a:xfrm>
            <a:prstGeom prst="straightConnector1">
              <a:avLst/>
            </a:prstGeom>
            <a:ln w="127000">
              <a:solidFill>
                <a:srgbClr val="FF0000"/>
              </a:solidFill>
              <a:headEnd type="arrow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テキスト ボックス 29"/>
            <p:cNvSpPr txBox="1"/>
            <p:nvPr/>
          </p:nvSpPr>
          <p:spPr>
            <a:xfrm>
              <a:off x="5500694" y="2143116"/>
              <a:ext cx="1005403" cy="5847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ja-JP" altLang="en-US" sz="3200" dirty="0" smtClean="0"/>
                <a:t>通信</a:t>
              </a:r>
              <a:endParaRPr kumimoji="1" lang="ja-JP" alt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2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/>
          <a:p>
            <a:pPr>
              <a:buNone/>
            </a:pPr>
            <a:r>
              <a:rPr kumimoji="1" lang="ja-JP" altLang="en-US" dirty="0" smtClean="0"/>
              <a:t>　ニコニコ生放送や</a:t>
            </a:r>
            <a:r>
              <a:rPr kumimoji="1" lang="en-US" altLang="ja-JP" dirty="0" err="1" smtClean="0"/>
              <a:t>Ustream</a:t>
            </a:r>
            <a:r>
              <a:rPr kumimoji="1" lang="ja-JP" altLang="en-US" dirty="0" smtClean="0"/>
              <a:t>などのストリーミン</a:t>
            </a:r>
            <a:endParaRPr kumimoji="1"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グ動画配信が注目されている</a:t>
            </a:r>
            <a:endParaRPr kumimoji="1" lang="en-US" altLang="ja-JP" dirty="0" smtClean="0"/>
          </a:p>
          <a:p>
            <a:endParaRPr lang="en-US" altLang="ja-JP" dirty="0"/>
          </a:p>
          <a:p>
            <a:pPr>
              <a:buNone/>
            </a:pPr>
            <a:endParaRPr kumimoji="1" lang="ja-JP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571876"/>
            <a:ext cx="2214578" cy="6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4429132"/>
            <a:ext cx="2143140" cy="56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正方形/長方形 5"/>
          <p:cNvSpPr/>
          <p:nvPr/>
        </p:nvSpPr>
        <p:spPr>
          <a:xfrm>
            <a:off x="1907704" y="6286521"/>
            <a:ext cx="7020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i="1" dirty="0" smtClean="0"/>
              <a:t>（ネットレイティングス株式会社のインターネット利用動向調査を参照）</a:t>
            </a:r>
            <a:endParaRPr lang="ja-JP" altLang="en-US" b="1" i="1" dirty="0"/>
          </a:p>
        </p:txBody>
      </p:sp>
      <p:pic>
        <p:nvPicPr>
          <p:cNvPr id="9" name="Picture 2" descr="XX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71802" y="2714620"/>
            <a:ext cx="5497955" cy="3500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通信の流れ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7372" y="1928802"/>
            <a:ext cx="3781686" cy="4643470"/>
          </a:xfrm>
          <a:prstGeom prst="roundRect">
            <a:avLst/>
          </a:prstGeom>
          <a:solidFill>
            <a:srgbClr val="A5ED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00034" y="1643050"/>
            <a:ext cx="3214710" cy="571504"/>
          </a:xfrm>
          <a:prstGeom prst="roundRect">
            <a:avLst/>
          </a:prstGeom>
          <a:solidFill>
            <a:srgbClr val="58DE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dirty="0" smtClean="0"/>
              <a:t>クライアントスレッド</a:t>
            </a:r>
            <a:endParaRPr lang="en-US" altLang="ja-JP" sz="2800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4714876" y="1928272"/>
            <a:ext cx="4281750" cy="4644000"/>
          </a:xfrm>
          <a:prstGeom prst="roundRect">
            <a:avLst/>
          </a:prstGeom>
          <a:solidFill>
            <a:srgbClr val="FDD7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5715008" y="1643050"/>
            <a:ext cx="2214578" cy="500066"/>
          </a:xfrm>
          <a:prstGeom prst="roundRect">
            <a:avLst/>
          </a:prstGeom>
          <a:solidFill>
            <a:srgbClr val="FE92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dirty="0" smtClean="0"/>
              <a:t>クライアント</a:t>
            </a:r>
            <a:endParaRPr lang="en-US" altLang="ja-JP" sz="2800" dirty="0" smtClean="0"/>
          </a:p>
        </p:txBody>
      </p:sp>
      <p:sp>
        <p:nvSpPr>
          <p:cNvPr id="9" name="角丸四角形 8"/>
          <p:cNvSpPr/>
          <p:nvPr/>
        </p:nvSpPr>
        <p:spPr>
          <a:xfrm>
            <a:off x="2928926" y="3022950"/>
            <a:ext cx="720000" cy="221008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wordArtVertRtl"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通信処理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4995008" y="3000372"/>
            <a:ext cx="720000" cy="221457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wordArtVertRtl"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通信処理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6643702" y="2643182"/>
            <a:ext cx="2071702" cy="37862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7143768" y="2297358"/>
            <a:ext cx="1071570" cy="56013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HGP明朝B" pitchFamily="18" charset="-128"/>
                <a:ea typeface="HGP明朝B" pitchFamily="18" charset="-128"/>
              </a:rPr>
              <a:t>処理</a:t>
            </a:r>
            <a:endParaRPr lang="ja-JP" altLang="en-US" sz="2800" b="1" dirty="0">
              <a:latin typeface="HGP明朝B" pitchFamily="18" charset="-128"/>
              <a:ea typeface="HGP明朝B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7000892" y="3353066"/>
            <a:ext cx="1500198" cy="100462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チャット送信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7000892" y="4853264"/>
            <a:ext cx="1500198" cy="100462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チャット</a:t>
            </a:r>
            <a:endParaRPr lang="en-US" altLang="ja-JP" sz="2800" b="1" dirty="0" smtClean="0">
              <a:latin typeface="+mj-ea"/>
              <a:ea typeface="+mj-ea"/>
            </a:endParaRPr>
          </a:p>
          <a:p>
            <a:pPr algn="ctr">
              <a:buNone/>
            </a:pPr>
            <a:r>
              <a:rPr lang="ja-JP" altLang="en-US" sz="2800" b="1" dirty="0">
                <a:latin typeface="+mj-ea"/>
                <a:ea typeface="+mj-ea"/>
              </a:rPr>
              <a:t>受信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cxnSp>
        <p:nvCxnSpPr>
          <p:cNvPr id="16" name="直線矢印コネクタ 15"/>
          <p:cNvCxnSpPr>
            <a:stCxn id="12" idx="1"/>
            <a:endCxn id="9" idx="3"/>
          </p:cNvCxnSpPr>
          <p:nvPr/>
        </p:nvCxnSpPr>
        <p:spPr>
          <a:xfrm rot="10800000" flipV="1">
            <a:off x="3648926" y="4107661"/>
            <a:ext cx="1346082" cy="20330"/>
          </a:xfrm>
          <a:prstGeom prst="straightConnector1">
            <a:avLst/>
          </a:prstGeom>
          <a:ln w="127000">
            <a:solidFill>
              <a:srgbClr val="002060"/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stCxn id="19" idx="1"/>
            <a:endCxn id="12" idx="3"/>
          </p:cNvCxnSpPr>
          <p:nvPr/>
        </p:nvCxnSpPr>
        <p:spPr>
          <a:xfrm rot="10800000" flipV="1">
            <a:off x="5715008" y="3855379"/>
            <a:ext cx="1285884" cy="252281"/>
          </a:xfrm>
          <a:prstGeom prst="straightConnector1">
            <a:avLst/>
          </a:prstGeom>
          <a:ln w="127000">
            <a:solidFill>
              <a:srgbClr val="FF0000"/>
            </a:solidFill>
            <a:headEnd type="none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角丸四角形 29"/>
          <p:cNvSpPr/>
          <p:nvPr/>
        </p:nvSpPr>
        <p:spPr>
          <a:xfrm>
            <a:off x="357158" y="3429000"/>
            <a:ext cx="1501200" cy="142876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3200" b="1" dirty="0" smtClean="0">
                <a:latin typeface="+mj-ea"/>
                <a:ea typeface="+mj-ea"/>
              </a:rPr>
              <a:t>同期</a:t>
            </a:r>
            <a:endParaRPr lang="en-US" altLang="ja-JP" sz="3200" b="1" dirty="0" smtClean="0">
              <a:latin typeface="+mj-ea"/>
              <a:ea typeface="+mj-ea"/>
            </a:endParaRPr>
          </a:p>
          <a:p>
            <a:pPr algn="ctr">
              <a:buNone/>
            </a:pPr>
            <a:r>
              <a:rPr lang="ja-JP" altLang="en-US" sz="3200" b="1" dirty="0">
                <a:latin typeface="+mj-ea"/>
                <a:ea typeface="+mj-ea"/>
              </a:rPr>
              <a:t>処理</a:t>
            </a:r>
            <a:endParaRPr lang="en-US" altLang="ja-JP" sz="3200" b="1" dirty="0" smtClean="0">
              <a:latin typeface="+mj-ea"/>
              <a:ea typeface="+mj-ea"/>
            </a:endParaRPr>
          </a:p>
        </p:txBody>
      </p:sp>
      <p:cxnSp>
        <p:nvCxnSpPr>
          <p:cNvPr id="24" name="直線矢印コネクタ 23"/>
          <p:cNvCxnSpPr>
            <a:stCxn id="12" idx="1"/>
            <a:endCxn id="9" idx="3"/>
          </p:cNvCxnSpPr>
          <p:nvPr/>
        </p:nvCxnSpPr>
        <p:spPr>
          <a:xfrm rot="10800000" flipV="1">
            <a:off x="3648926" y="4107661"/>
            <a:ext cx="1346082" cy="20330"/>
          </a:xfrm>
          <a:prstGeom prst="straightConnector1">
            <a:avLst/>
          </a:prstGeom>
          <a:ln w="127000">
            <a:solidFill>
              <a:srgbClr val="FF0000"/>
            </a:solidFill>
            <a:headEnd type="none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stCxn id="9" idx="1"/>
            <a:endCxn id="30" idx="3"/>
          </p:cNvCxnSpPr>
          <p:nvPr/>
        </p:nvCxnSpPr>
        <p:spPr>
          <a:xfrm rot="10800000" flipV="1">
            <a:off x="1858358" y="4127990"/>
            <a:ext cx="1070568" cy="15389"/>
          </a:xfrm>
          <a:prstGeom prst="straightConnector1">
            <a:avLst/>
          </a:prstGeom>
          <a:ln w="127000">
            <a:solidFill>
              <a:srgbClr val="FF0000"/>
            </a:solidFill>
            <a:headEnd type="none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6929454" y="3429000"/>
            <a:ext cx="1928826" cy="7858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データ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爆発 2 20"/>
          <p:cNvSpPr/>
          <p:nvPr/>
        </p:nvSpPr>
        <p:spPr>
          <a:xfrm>
            <a:off x="6322231" y="2571744"/>
            <a:ext cx="3214710" cy="2286016"/>
          </a:xfrm>
          <a:prstGeom prst="irregularSeal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イベント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発生</a:t>
            </a:r>
            <a:endParaRPr kumimoji="1" lang="ja-JP" altLang="en-US" sz="2800" dirty="0"/>
          </a:p>
        </p:txBody>
      </p:sp>
      <p:sp>
        <p:nvSpPr>
          <p:cNvPr id="31" name="円/楕円 30"/>
          <p:cNvSpPr/>
          <p:nvPr/>
        </p:nvSpPr>
        <p:spPr>
          <a:xfrm>
            <a:off x="142844" y="3737330"/>
            <a:ext cx="1928826" cy="7858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データ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円/楕円 24"/>
          <p:cNvSpPr/>
          <p:nvPr/>
        </p:nvSpPr>
        <p:spPr>
          <a:xfrm>
            <a:off x="3214678" y="5500702"/>
            <a:ext cx="2291636" cy="107381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ユーザＡ</a:t>
            </a:r>
            <a:endParaRPr kumimoji="1" lang="en-US" altLang="ja-JP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44444E-6 -4.99537E-7 L -0.27656 0.0478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" y="2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27656 0.04787 L -0.50486 0.0478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50486 0.04787 L -0.74114 0.0478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1" fill="hold" grpId="6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9" grpId="0" animBg="1"/>
      <p:bldP spid="12" grpId="0" animBg="1"/>
      <p:bldP spid="13" grpId="0" animBg="1"/>
      <p:bldP spid="15" grpId="0" animBg="1"/>
      <p:bldP spid="19" grpId="0" animBg="1"/>
      <p:bldP spid="19" grpId="1" animBg="1"/>
      <p:bldP spid="20" grpId="0" animBg="1"/>
      <p:bldP spid="30" grpId="0" animBg="1"/>
      <p:bldP spid="30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2" grpId="6" animBg="1"/>
      <p:bldP spid="21" grpId="0" animBg="1"/>
      <p:bldP spid="21" grpId="1" animBg="1"/>
      <p:bldP spid="21" grpId="2" animBg="1"/>
      <p:bldP spid="3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通信の流れ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7372" y="1928802"/>
            <a:ext cx="3781686" cy="4643470"/>
          </a:xfrm>
          <a:prstGeom prst="roundRect">
            <a:avLst/>
          </a:prstGeom>
          <a:solidFill>
            <a:srgbClr val="A5ED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00034" y="1643050"/>
            <a:ext cx="3214710" cy="571504"/>
          </a:xfrm>
          <a:prstGeom prst="roundRect">
            <a:avLst/>
          </a:prstGeom>
          <a:solidFill>
            <a:srgbClr val="58DE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dirty="0" smtClean="0"/>
              <a:t>クライアントスレッド</a:t>
            </a:r>
            <a:endParaRPr lang="en-US" altLang="ja-JP" sz="2800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4714876" y="1928272"/>
            <a:ext cx="4281750" cy="4644000"/>
          </a:xfrm>
          <a:prstGeom prst="roundRect">
            <a:avLst/>
          </a:prstGeom>
          <a:solidFill>
            <a:srgbClr val="FDD7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5715008" y="1643050"/>
            <a:ext cx="2214578" cy="500066"/>
          </a:xfrm>
          <a:prstGeom prst="roundRect">
            <a:avLst/>
          </a:prstGeom>
          <a:solidFill>
            <a:srgbClr val="FE92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dirty="0" smtClean="0"/>
              <a:t>クライアント</a:t>
            </a:r>
            <a:endParaRPr lang="en-US" altLang="ja-JP" sz="2800" dirty="0" smtClean="0"/>
          </a:p>
        </p:txBody>
      </p:sp>
      <p:sp>
        <p:nvSpPr>
          <p:cNvPr id="9" name="角丸四角形 8"/>
          <p:cNvSpPr/>
          <p:nvPr/>
        </p:nvSpPr>
        <p:spPr>
          <a:xfrm>
            <a:off x="2928926" y="3022950"/>
            <a:ext cx="720000" cy="221008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wordArtVertRtl"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通信処理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4995008" y="3000372"/>
            <a:ext cx="720000" cy="221457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wordArtVertRtl"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通信処理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6643702" y="2643182"/>
            <a:ext cx="2071702" cy="37862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7143768" y="2297358"/>
            <a:ext cx="1071570" cy="56013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HGP明朝B" pitchFamily="18" charset="-128"/>
                <a:ea typeface="HGP明朝B" pitchFamily="18" charset="-128"/>
              </a:rPr>
              <a:t>処理</a:t>
            </a:r>
            <a:endParaRPr lang="ja-JP" altLang="en-US" sz="2800" b="1" dirty="0">
              <a:latin typeface="HGP明朝B" pitchFamily="18" charset="-128"/>
              <a:ea typeface="HGP明朝B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7000892" y="3353066"/>
            <a:ext cx="1500198" cy="100462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チャット送信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7000892" y="4853264"/>
            <a:ext cx="1500198" cy="100462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2800" b="1" dirty="0" smtClean="0">
                <a:latin typeface="+mj-ea"/>
                <a:ea typeface="+mj-ea"/>
              </a:rPr>
              <a:t>チャット</a:t>
            </a:r>
            <a:endParaRPr lang="en-US" altLang="ja-JP" sz="2800" b="1" dirty="0" smtClean="0">
              <a:latin typeface="+mj-ea"/>
              <a:ea typeface="+mj-ea"/>
            </a:endParaRPr>
          </a:p>
          <a:p>
            <a:pPr algn="ctr">
              <a:buNone/>
            </a:pPr>
            <a:r>
              <a:rPr lang="ja-JP" altLang="en-US" sz="2800" b="1" dirty="0">
                <a:latin typeface="+mj-ea"/>
                <a:ea typeface="+mj-ea"/>
              </a:rPr>
              <a:t>受信</a:t>
            </a:r>
            <a:endParaRPr lang="en-US" altLang="ja-JP" sz="2800" b="1" dirty="0" smtClean="0">
              <a:latin typeface="+mj-ea"/>
              <a:ea typeface="+mj-ea"/>
            </a:endParaRPr>
          </a:p>
        </p:txBody>
      </p:sp>
      <p:cxnSp>
        <p:nvCxnSpPr>
          <p:cNvPr id="16" name="直線矢印コネクタ 15"/>
          <p:cNvCxnSpPr>
            <a:stCxn id="12" idx="1"/>
            <a:endCxn id="9" idx="3"/>
          </p:cNvCxnSpPr>
          <p:nvPr/>
        </p:nvCxnSpPr>
        <p:spPr>
          <a:xfrm rot="10800000" flipV="1">
            <a:off x="3648926" y="4107661"/>
            <a:ext cx="1346082" cy="20330"/>
          </a:xfrm>
          <a:prstGeom prst="straightConnector1">
            <a:avLst/>
          </a:prstGeom>
          <a:ln w="127000">
            <a:solidFill>
              <a:srgbClr val="002060"/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stCxn id="9" idx="1"/>
          </p:cNvCxnSpPr>
          <p:nvPr/>
        </p:nvCxnSpPr>
        <p:spPr>
          <a:xfrm rot="10800000" flipV="1">
            <a:off x="1858358" y="4127990"/>
            <a:ext cx="1070568" cy="1"/>
          </a:xfrm>
          <a:prstGeom prst="straightConnector1">
            <a:avLst/>
          </a:prstGeom>
          <a:ln w="127000">
            <a:solidFill>
              <a:srgbClr val="FF000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角丸四角形 29"/>
          <p:cNvSpPr/>
          <p:nvPr/>
        </p:nvSpPr>
        <p:spPr>
          <a:xfrm>
            <a:off x="357158" y="3429000"/>
            <a:ext cx="1501200" cy="142876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ja-JP" altLang="en-US" sz="3200" b="1" dirty="0" smtClean="0">
                <a:latin typeface="+mj-ea"/>
                <a:ea typeface="+mj-ea"/>
              </a:rPr>
              <a:t>同期</a:t>
            </a:r>
            <a:endParaRPr lang="en-US" altLang="ja-JP" sz="3200" b="1" dirty="0" smtClean="0">
              <a:latin typeface="+mj-ea"/>
              <a:ea typeface="+mj-ea"/>
            </a:endParaRPr>
          </a:p>
          <a:p>
            <a:pPr algn="ctr">
              <a:buNone/>
            </a:pPr>
            <a:r>
              <a:rPr lang="ja-JP" altLang="en-US" sz="3200" b="1" dirty="0">
                <a:latin typeface="+mj-ea"/>
                <a:ea typeface="+mj-ea"/>
              </a:rPr>
              <a:t>処理</a:t>
            </a:r>
            <a:endParaRPr lang="en-US" altLang="ja-JP" sz="3200" b="1" dirty="0" smtClean="0">
              <a:latin typeface="+mj-ea"/>
              <a:ea typeface="+mj-ea"/>
            </a:endParaRPr>
          </a:p>
        </p:txBody>
      </p:sp>
      <p:cxnSp>
        <p:nvCxnSpPr>
          <p:cNvPr id="24" name="直線矢印コネクタ 23"/>
          <p:cNvCxnSpPr>
            <a:stCxn id="12" idx="1"/>
            <a:endCxn id="9" idx="3"/>
          </p:cNvCxnSpPr>
          <p:nvPr/>
        </p:nvCxnSpPr>
        <p:spPr>
          <a:xfrm rot="10800000" flipV="1">
            <a:off x="3648926" y="4107661"/>
            <a:ext cx="1346082" cy="20330"/>
          </a:xfrm>
          <a:prstGeom prst="straightConnector1">
            <a:avLst/>
          </a:prstGeom>
          <a:ln w="127000">
            <a:solidFill>
              <a:srgbClr val="FF000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stCxn id="20" idx="1"/>
            <a:endCxn id="12" idx="3"/>
          </p:cNvCxnSpPr>
          <p:nvPr/>
        </p:nvCxnSpPr>
        <p:spPr>
          <a:xfrm rot="10800000">
            <a:off x="5715008" y="4107662"/>
            <a:ext cx="1285884" cy="1247917"/>
          </a:xfrm>
          <a:prstGeom prst="straightConnector1">
            <a:avLst/>
          </a:prstGeom>
          <a:ln w="127000">
            <a:solidFill>
              <a:srgbClr val="FF0000"/>
            </a:solidFill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714348" y="3643314"/>
            <a:ext cx="1928826" cy="7858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データ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爆発 2 20"/>
          <p:cNvSpPr/>
          <p:nvPr/>
        </p:nvSpPr>
        <p:spPr>
          <a:xfrm>
            <a:off x="71406" y="2928934"/>
            <a:ext cx="3214710" cy="2286016"/>
          </a:xfrm>
          <a:prstGeom prst="irregularSeal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イベント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発生</a:t>
            </a:r>
            <a:endParaRPr kumimoji="1" lang="ja-JP" altLang="en-US" sz="2800" dirty="0"/>
          </a:p>
        </p:txBody>
      </p:sp>
      <p:sp>
        <p:nvSpPr>
          <p:cNvPr id="32" name="円/楕円 31"/>
          <p:cNvSpPr/>
          <p:nvPr/>
        </p:nvSpPr>
        <p:spPr>
          <a:xfrm>
            <a:off x="142844" y="3737330"/>
            <a:ext cx="1928826" cy="7858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データ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/>
        </p:nvSpPr>
        <p:spPr>
          <a:xfrm>
            <a:off x="3214678" y="5500702"/>
            <a:ext cx="2291636" cy="107381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ユーザＢ</a:t>
            </a:r>
            <a:endParaRPr kumimoji="1" lang="en-US" altLang="ja-JP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6945 0.00601 L 0.17482 0.00601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17482 0.00601 L 0.40312 0.00601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40312 0.00601 L 0.67083 0.1949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" y="9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9" grpId="0" animBg="1"/>
      <p:bldP spid="12" grpId="0" animBg="1"/>
      <p:bldP spid="13" grpId="0" animBg="1"/>
      <p:bldP spid="15" grpId="0" animBg="1"/>
      <p:bldP spid="19" grpId="0" animBg="1"/>
      <p:bldP spid="20" grpId="0" animBg="1"/>
      <p:bldP spid="20" grpId="1" animBg="1"/>
      <p:bldP spid="30" grpId="0" animBg="1"/>
      <p:bldP spid="30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1" grpId="0" animBg="1"/>
      <p:bldP spid="21" grpId="1" animBg="1"/>
      <p:bldP spid="32" grpId="0" animBg="1"/>
      <p:bldP spid="32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6000" b="0" dirty="0" smtClean="0"/>
              <a:t>動画通信部</a:t>
            </a:r>
            <a:r>
              <a:rPr lang="ja-JP" altLang="en-US" sz="4800" b="0" dirty="0" smtClean="0"/>
              <a:t>　</a:t>
            </a:r>
            <a:r>
              <a:rPr lang="ja-JP" altLang="en-US" sz="4400" b="0" dirty="0" smtClean="0"/>
              <a:t/>
            </a:r>
            <a:br>
              <a:rPr lang="ja-JP" altLang="en-US" sz="4400" b="0" dirty="0" smtClean="0"/>
            </a:br>
            <a:endParaRPr kumimoji="1" lang="ja-JP" altLang="en-US" sz="4800" b="0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担当　</a:t>
            </a:r>
            <a:r>
              <a:rPr kumimoji="1" lang="en-US" altLang="ja-JP" dirty="0" err="1" smtClean="0"/>
              <a:t>poo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RTMFP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ja-JP" dirty="0" smtClean="0"/>
              <a:t>RTMFP(Real Time Media Flow Protocol)</a:t>
            </a:r>
            <a:r>
              <a:rPr lang="ja-JP" altLang="en-US" dirty="0" smtClean="0"/>
              <a:t>を利用　</a:t>
            </a:r>
            <a:endParaRPr lang="en-US" altLang="ja-JP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Flash Platform </a:t>
            </a:r>
            <a:r>
              <a:rPr lang="ja-JP" altLang="en-US" dirty="0" smtClean="0"/>
              <a:t>上での </a:t>
            </a:r>
            <a:r>
              <a:rPr lang="en-US" dirty="0" smtClean="0"/>
              <a:t>P2P </a:t>
            </a:r>
            <a:r>
              <a:rPr lang="ja-JP" altLang="en-US" dirty="0" smtClean="0"/>
              <a:t>の通信を実現する</a:t>
            </a:r>
            <a:endParaRPr lang="en-US" altLang="ja-JP" dirty="0" smtClean="0"/>
          </a:p>
          <a:p>
            <a:pPr>
              <a:buNone/>
            </a:pPr>
            <a:endParaRPr lang="en-US" altLang="ja-JP" dirty="0"/>
          </a:p>
          <a:p>
            <a:pPr>
              <a:buNone/>
            </a:pPr>
            <a:r>
              <a:rPr lang="en-US" altLang="ja-JP" dirty="0" smtClean="0"/>
              <a:t>UDP</a:t>
            </a:r>
            <a:r>
              <a:rPr lang="ja-JP" altLang="en-US" dirty="0"/>
              <a:t>を利用すること</a:t>
            </a:r>
            <a:r>
              <a:rPr lang="ja-JP" altLang="en-US" dirty="0" smtClean="0"/>
              <a:t>で、遅延が少ない</a:t>
            </a:r>
            <a:endParaRPr lang="en-US" altLang="ja-JP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4941168"/>
            <a:ext cx="129614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下矢印 5"/>
          <p:cNvSpPr/>
          <p:nvPr/>
        </p:nvSpPr>
        <p:spPr>
          <a:xfrm>
            <a:off x="3786182" y="2357430"/>
            <a:ext cx="857256" cy="928694"/>
          </a:xfrm>
          <a:prstGeom prst="downArrow">
            <a:avLst/>
          </a:prstGeom>
          <a:solidFill>
            <a:srgbClr val="C00000"/>
          </a:solidFill>
          <a:ln>
            <a:solidFill>
              <a:srgbClr val="8D27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/>
        </p:nvSpPr>
        <p:spPr>
          <a:xfrm>
            <a:off x="357174" y="2492896"/>
            <a:ext cx="8429652" cy="39290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50800"/>
          <a:scene3d>
            <a:camera prst="perspectiveRelaxed"/>
            <a:lightRig rig="threePt" dir="t"/>
          </a:scene3d>
          <a:sp3d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500" dirty="0" smtClean="0"/>
              <a:t>グループ</a:t>
            </a:r>
            <a:endParaRPr kumimoji="1" lang="ja-JP" altLang="en-US" sz="115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28662" y="3994234"/>
            <a:ext cx="1000132" cy="400110"/>
          </a:xfrm>
          <a:prstGeom prst="rect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配信者</a:t>
            </a:r>
            <a:endParaRPr kumimoji="1" lang="ja-JP" altLang="en-US" sz="2000" dirty="0"/>
          </a:p>
        </p:txBody>
      </p:sp>
      <p:grpSp>
        <p:nvGrpSpPr>
          <p:cNvPr id="2" name="グループ化 9"/>
          <p:cNvGrpSpPr/>
          <p:nvPr/>
        </p:nvGrpSpPr>
        <p:grpSpPr>
          <a:xfrm>
            <a:off x="4857752" y="4565738"/>
            <a:ext cx="1428760" cy="1236149"/>
            <a:chOff x="7550531" y="4673379"/>
            <a:chExt cx="2477151" cy="2392153"/>
          </a:xfrm>
        </p:grpSpPr>
        <p:pic>
          <p:nvPicPr>
            <p:cNvPr id="12" name="Picture 4" descr="C:\Program Files\Microsoft Office\MEDIA\CAGCAT10\j0195384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2104" y="4673379"/>
              <a:ext cx="1734720" cy="1770936"/>
            </a:xfrm>
            <a:prstGeom prst="rect">
              <a:avLst/>
            </a:prstGeom>
            <a:noFill/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7550531" y="6291253"/>
              <a:ext cx="2477151" cy="77427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/>
                <a:t>リスナー</a:t>
              </a:r>
              <a:r>
                <a:rPr kumimoji="1" lang="en-US" altLang="ja-JP" sz="2000" dirty="0" smtClean="0"/>
                <a:t>C</a:t>
              </a:r>
              <a:endParaRPr kumimoji="1" lang="ja-JP" altLang="en-US" sz="2000" dirty="0"/>
            </a:p>
          </p:txBody>
        </p:sp>
      </p:grpSp>
      <p:grpSp>
        <p:nvGrpSpPr>
          <p:cNvPr id="3" name="グループ化 9"/>
          <p:cNvGrpSpPr/>
          <p:nvPr/>
        </p:nvGrpSpPr>
        <p:grpSpPr>
          <a:xfrm>
            <a:off x="3143240" y="2636912"/>
            <a:ext cx="1428760" cy="1236149"/>
            <a:chOff x="7550531" y="4673379"/>
            <a:chExt cx="2477151" cy="2392153"/>
          </a:xfrm>
        </p:grpSpPr>
        <p:pic>
          <p:nvPicPr>
            <p:cNvPr id="15" name="Picture 4" descr="C:\Program Files\Microsoft Office\MEDIA\CAGCAT10\j0195384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2104" y="4673379"/>
              <a:ext cx="1734720" cy="1770936"/>
            </a:xfrm>
            <a:prstGeom prst="rect">
              <a:avLst/>
            </a:prstGeom>
            <a:noFill/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550531" y="6291253"/>
              <a:ext cx="2477151" cy="77427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000" dirty="0" smtClean="0"/>
                <a:t>リスナー</a:t>
              </a:r>
              <a:r>
                <a:rPr kumimoji="1" lang="en-US" altLang="ja-JP" sz="2000" dirty="0" smtClean="0"/>
                <a:t>A</a:t>
              </a:r>
              <a:endParaRPr kumimoji="1" lang="ja-JP" altLang="en-US" sz="2000" dirty="0"/>
            </a:p>
          </p:txBody>
        </p:sp>
      </p:grpSp>
      <p:grpSp>
        <p:nvGrpSpPr>
          <p:cNvPr id="4" name="グループ化 10"/>
          <p:cNvGrpSpPr/>
          <p:nvPr/>
        </p:nvGrpSpPr>
        <p:grpSpPr>
          <a:xfrm>
            <a:off x="7215206" y="3851358"/>
            <a:ext cx="1357322" cy="1273793"/>
            <a:chOff x="1643040" y="4143380"/>
            <a:chExt cx="1766577" cy="2083070"/>
          </a:xfrm>
        </p:grpSpPr>
        <p:pic>
          <p:nvPicPr>
            <p:cNvPr id="19" name="Picture 3" descr="C:\Program Files\Microsoft Office\MEDIA\CAGCAT10\j0292020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43041" y="4143380"/>
              <a:ext cx="1600136" cy="1635544"/>
            </a:xfrm>
            <a:prstGeom prst="rect">
              <a:avLst/>
            </a:prstGeom>
            <a:noFill/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1643040" y="5572139"/>
              <a:ext cx="1766577" cy="654311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ja-JP" altLang="en-US" sz="2000" dirty="0"/>
                <a:t>リスナー</a:t>
              </a:r>
              <a:r>
                <a:rPr kumimoji="1" lang="en-US" altLang="ja-JP" sz="2000" dirty="0" smtClean="0"/>
                <a:t>D</a:t>
              </a:r>
              <a:endParaRPr kumimoji="1" lang="ja-JP" altLang="en-US" sz="2000" dirty="0"/>
            </a:p>
          </p:txBody>
        </p:sp>
      </p:grpSp>
      <p:cxnSp>
        <p:nvCxnSpPr>
          <p:cNvPr id="21" name="直線矢印コネクタ 20"/>
          <p:cNvCxnSpPr/>
          <p:nvPr/>
        </p:nvCxnSpPr>
        <p:spPr>
          <a:xfrm>
            <a:off x="2143108" y="4137110"/>
            <a:ext cx="2500330" cy="1000132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2214546" y="3279854"/>
            <a:ext cx="1071570" cy="428628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429124" y="3065541"/>
            <a:ext cx="928694" cy="142875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rot="16200000" flipH="1">
            <a:off x="4107653" y="3958515"/>
            <a:ext cx="857256" cy="785818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rot="16200000" flipH="1">
            <a:off x="6572264" y="3208416"/>
            <a:ext cx="714380" cy="714380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V="1">
            <a:off x="6286512" y="4708614"/>
            <a:ext cx="1000132" cy="428628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9"/>
          <p:cNvGrpSpPr/>
          <p:nvPr/>
        </p:nvGrpSpPr>
        <p:grpSpPr>
          <a:xfrm>
            <a:off x="5143504" y="2636912"/>
            <a:ext cx="1428760" cy="1236149"/>
            <a:chOff x="7550531" y="4673379"/>
            <a:chExt cx="2477151" cy="2392153"/>
          </a:xfrm>
        </p:grpSpPr>
        <p:pic>
          <p:nvPicPr>
            <p:cNvPr id="9" name="Picture 4" descr="C:\Program Files\Microsoft Office\MEDIA\CAGCAT10\j0195384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2104" y="4673379"/>
              <a:ext cx="1734720" cy="1770936"/>
            </a:xfrm>
            <a:prstGeom prst="rect">
              <a:avLst/>
            </a:prstGeom>
            <a:noFill/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7550531" y="6291253"/>
              <a:ext cx="2477151" cy="77427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/>
                <a:t>リスナー</a:t>
              </a:r>
              <a:r>
                <a:rPr kumimoji="1" lang="en-US" altLang="ja-JP" sz="2000" dirty="0" smtClean="0"/>
                <a:t>B</a:t>
              </a:r>
              <a:endParaRPr kumimoji="1" lang="ja-JP" altLang="en-US" sz="2000" dirty="0"/>
            </a:p>
          </p:txBody>
        </p:sp>
      </p:grpSp>
      <p:pic>
        <p:nvPicPr>
          <p:cNvPr id="1026" name="Picture 2" descr="C:\Users\hamarabo\AppData\Local\Microsoft\Windows\Temporary Internet Files\Content.IE5\L0D2NYH4\MC90030126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2851226"/>
            <a:ext cx="1428759" cy="1149959"/>
          </a:xfrm>
          <a:prstGeom prst="rect">
            <a:avLst/>
          </a:prstGeom>
          <a:noFill/>
        </p:spPr>
      </p:pic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動画通信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31"/>
          <p:cNvGrpSpPr/>
          <p:nvPr/>
        </p:nvGrpSpPr>
        <p:grpSpPr>
          <a:xfrm>
            <a:off x="539552" y="476672"/>
            <a:ext cx="1656184" cy="1800200"/>
            <a:chOff x="1259632" y="145643"/>
            <a:chExt cx="1944216" cy="1915205"/>
          </a:xfrm>
        </p:grpSpPr>
        <p:sp>
          <p:nvSpPr>
            <p:cNvPr id="30" name="正方形/長方形 29"/>
            <p:cNvSpPr/>
            <p:nvPr/>
          </p:nvSpPr>
          <p:spPr>
            <a:xfrm>
              <a:off x="1259632" y="1700808"/>
              <a:ext cx="194421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 smtClean="0"/>
                <a:t>サーバー</a:t>
              </a:r>
              <a:endParaRPr kumimoji="1" lang="ja-JP" altLang="en-US" sz="2400" dirty="0"/>
            </a:p>
          </p:txBody>
        </p:sp>
        <p:pic>
          <p:nvPicPr>
            <p:cNvPr id="31" name="Picture 2" descr="C:\Documents and Settings\Administrator\Local Settings\Temporary Internet Files\Content.IE5\NX120678\MC90001288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74746" y="145643"/>
              <a:ext cx="1313078" cy="1483157"/>
            </a:xfrm>
            <a:prstGeom prst="rect">
              <a:avLst/>
            </a:prstGeom>
            <a:noFill/>
          </p:spPr>
        </p:pic>
      </p:grpSp>
      <p:pic>
        <p:nvPicPr>
          <p:cNvPr id="34" name="Picture 3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1750" y="4707048"/>
            <a:ext cx="1480647" cy="1540418"/>
          </a:xfrm>
          <a:prstGeom prst="rect">
            <a:avLst/>
          </a:prstGeom>
          <a:noFill/>
        </p:spPr>
      </p:pic>
      <p:sp>
        <p:nvSpPr>
          <p:cNvPr id="35" name="テキスト ボックス 34"/>
          <p:cNvSpPr txBox="1"/>
          <p:nvPr/>
        </p:nvSpPr>
        <p:spPr>
          <a:xfrm>
            <a:off x="3347864" y="5877272"/>
            <a:ext cx="1839820" cy="584775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/>
              <a:t>ユーザー</a:t>
            </a:r>
            <a:endParaRPr kumimoji="1" lang="ja-JP" altLang="en-US" sz="3200" dirty="0"/>
          </a:p>
        </p:txBody>
      </p:sp>
      <p:cxnSp>
        <p:nvCxnSpPr>
          <p:cNvPr id="40" name="直線矢印コネクタ 39"/>
          <p:cNvCxnSpPr/>
          <p:nvPr/>
        </p:nvCxnSpPr>
        <p:spPr>
          <a:xfrm rot="16200000" flipV="1">
            <a:off x="556959" y="3051553"/>
            <a:ext cx="2412665" cy="1151334"/>
          </a:xfrm>
          <a:prstGeom prst="straightConnector1">
            <a:avLst/>
          </a:prstGeom>
          <a:ln w="12700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179512" y="4869160"/>
            <a:ext cx="2467342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ja-JP" altLang="en-US" sz="3600" dirty="0" smtClean="0"/>
              <a:t>問い合わせ</a:t>
            </a:r>
            <a:endParaRPr lang="ja-JP" altLang="en-US" sz="3600" dirty="0"/>
          </a:p>
        </p:txBody>
      </p:sp>
      <p:cxnSp>
        <p:nvCxnSpPr>
          <p:cNvPr id="51" name="直線矢印コネクタ 50"/>
          <p:cNvCxnSpPr/>
          <p:nvPr/>
        </p:nvCxnSpPr>
        <p:spPr>
          <a:xfrm rot="16200000" flipH="1">
            <a:off x="1296430" y="2961742"/>
            <a:ext cx="2231454" cy="1151334"/>
          </a:xfrm>
          <a:prstGeom prst="straightConnector1">
            <a:avLst/>
          </a:prstGeom>
          <a:ln w="1270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/>
          <p:cNvSpPr/>
          <p:nvPr/>
        </p:nvSpPr>
        <p:spPr>
          <a:xfrm>
            <a:off x="323528" y="3014954"/>
            <a:ext cx="1728192" cy="8280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/>
              <a:t>応答</a:t>
            </a:r>
            <a:endParaRPr kumimoji="1" lang="ja-JP" altLang="en-US" sz="4400" dirty="0"/>
          </a:p>
        </p:txBody>
      </p:sp>
      <p:sp>
        <p:nvSpPr>
          <p:cNvPr id="70" name="角丸四角形吹き出し 69"/>
          <p:cNvSpPr/>
          <p:nvPr/>
        </p:nvSpPr>
        <p:spPr>
          <a:xfrm>
            <a:off x="4788024" y="3861048"/>
            <a:ext cx="2880320" cy="864096"/>
          </a:xfrm>
          <a:prstGeom prst="wedgeRoundRectCallout">
            <a:avLst>
              <a:gd name="adj1" fmla="val -41869"/>
              <a:gd name="adj2" fmla="val 9309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配信見たいな・・・</a:t>
            </a:r>
            <a:endParaRPr kumimoji="1" lang="ja-JP" altLang="en-US" sz="2400" dirty="0"/>
          </a:p>
        </p:txBody>
      </p:sp>
      <p:sp>
        <p:nvSpPr>
          <p:cNvPr id="17" name="円/楕円 16"/>
          <p:cNvSpPr/>
          <p:nvPr/>
        </p:nvSpPr>
        <p:spPr>
          <a:xfrm>
            <a:off x="2987824" y="1351161"/>
            <a:ext cx="5760640" cy="2653903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50800"/>
          <a:scene3d>
            <a:camera prst="perspectiveRelaxed"/>
            <a:lightRig rig="threePt" dir="t"/>
          </a:scene3d>
          <a:sp3d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 dirty="0" smtClean="0"/>
              <a:t>グループ</a:t>
            </a:r>
            <a:endParaRPr kumimoji="1" lang="ja-JP" altLang="en-US" sz="8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16224" y="2308704"/>
            <a:ext cx="1023728" cy="400110"/>
          </a:xfrm>
          <a:prstGeom prst="rect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配信者</a:t>
            </a:r>
            <a:endParaRPr kumimoji="1" lang="ja-JP" altLang="en-US" sz="2000" dirty="0"/>
          </a:p>
        </p:txBody>
      </p:sp>
      <p:pic>
        <p:nvPicPr>
          <p:cNvPr id="1026" name="Picture 2" descr="C:\Users\hamarabo\AppData\Local\Microsoft\Windows\Temporary Internet Files\Content.IE5\L0D2NYH4\MC90030126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0916" y="1544172"/>
            <a:ext cx="887277" cy="776740"/>
          </a:xfrm>
          <a:prstGeom prst="rect">
            <a:avLst/>
          </a:prstGeom>
          <a:noFill/>
        </p:spPr>
      </p:pic>
      <p:cxnSp>
        <p:nvCxnSpPr>
          <p:cNvPr id="72" name="直線矢印コネクタ 71"/>
          <p:cNvCxnSpPr/>
          <p:nvPr/>
        </p:nvCxnSpPr>
        <p:spPr>
          <a:xfrm rot="5400000" flipH="1" flipV="1">
            <a:off x="5220072" y="4293096"/>
            <a:ext cx="1512168" cy="792088"/>
          </a:xfrm>
          <a:prstGeom prst="straightConnector1">
            <a:avLst/>
          </a:prstGeom>
          <a:ln w="127000"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円/楕円 75"/>
          <p:cNvSpPr/>
          <p:nvPr/>
        </p:nvSpPr>
        <p:spPr>
          <a:xfrm>
            <a:off x="7020272" y="980728"/>
            <a:ext cx="1836712" cy="72008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参加</a:t>
            </a:r>
            <a:endParaRPr kumimoji="1" lang="ja-JP" altLang="en-US" sz="4000" dirty="0"/>
          </a:p>
        </p:txBody>
      </p:sp>
      <p:grpSp>
        <p:nvGrpSpPr>
          <p:cNvPr id="3" name="グループ化 52"/>
          <p:cNvGrpSpPr/>
          <p:nvPr/>
        </p:nvGrpSpPr>
        <p:grpSpPr>
          <a:xfrm>
            <a:off x="5694021" y="2702238"/>
            <a:ext cx="1145798" cy="933178"/>
            <a:chOff x="5694021" y="3566334"/>
            <a:chExt cx="1145798" cy="933178"/>
          </a:xfrm>
        </p:grpSpPr>
        <p:pic>
          <p:nvPicPr>
            <p:cNvPr id="12" name="Picture 4" descr="C:\Program Files\Microsoft Office\MEDIA\CAGCAT10\j0195384.wm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27112" y="3566334"/>
              <a:ext cx="621350" cy="618127"/>
            </a:xfrm>
            <a:prstGeom prst="rect">
              <a:avLst/>
            </a:prstGeom>
            <a:noFill/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5694021" y="4131037"/>
              <a:ext cx="1145798" cy="3684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リスナー</a:t>
              </a:r>
              <a:r>
                <a:rPr kumimoji="1" lang="en-US" altLang="ja-JP" dirty="0" smtClean="0"/>
                <a:t>C</a:t>
              </a:r>
              <a:endParaRPr kumimoji="1" lang="ja-JP" altLang="en-US" dirty="0"/>
            </a:p>
          </p:txBody>
        </p:sp>
      </p:grpSp>
      <p:grpSp>
        <p:nvGrpSpPr>
          <p:cNvPr id="4" name="グループ化 53"/>
          <p:cNvGrpSpPr/>
          <p:nvPr/>
        </p:nvGrpSpPr>
        <p:grpSpPr>
          <a:xfrm>
            <a:off x="4572000" y="1399412"/>
            <a:ext cx="1238857" cy="958760"/>
            <a:chOff x="4572000" y="2263508"/>
            <a:chExt cx="1238857" cy="958760"/>
          </a:xfrm>
        </p:grpSpPr>
        <p:pic>
          <p:nvPicPr>
            <p:cNvPr id="15" name="Picture 4" descr="C:\Program Files\Microsoft Office\MEDIA\CAGCAT10\j0195384.wm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62381" y="2263508"/>
              <a:ext cx="621350" cy="618127"/>
            </a:xfrm>
            <a:prstGeom prst="rect">
              <a:avLst/>
            </a:prstGeom>
            <a:noFill/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572000" y="2852936"/>
              <a:ext cx="1238857" cy="36933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リスナー</a:t>
              </a:r>
              <a:r>
                <a:rPr kumimoji="1" lang="en-US" altLang="ja-JP" dirty="0" smtClean="0"/>
                <a:t>A</a:t>
              </a:r>
              <a:endParaRPr kumimoji="1" lang="ja-JP" altLang="en-US" dirty="0"/>
            </a:p>
          </p:txBody>
        </p:sp>
      </p:grpSp>
      <p:cxnSp>
        <p:nvCxnSpPr>
          <p:cNvPr id="21" name="直線矢印コネクタ 20"/>
          <p:cNvCxnSpPr/>
          <p:nvPr/>
        </p:nvCxnSpPr>
        <p:spPr>
          <a:xfrm>
            <a:off x="4008193" y="2412722"/>
            <a:ext cx="1552736" cy="675539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4052557" y="1833689"/>
            <a:ext cx="665458" cy="289517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5427837" y="1688931"/>
            <a:ext cx="576730" cy="96505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rot="16200000" flipH="1">
            <a:off x="5204866" y="2313479"/>
            <a:ext cx="579033" cy="488003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V="1">
            <a:off x="6581298" y="2798744"/>
            <a:ext cx="621094" cy="289517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56"/>
          <p:cNvGrpSpPr/>
          <p:nvPr/>
        </p:nvGrpSpPr>
        <p:grpSpPr>
          <a:xfrm>
            <a:off x="5868144" y="1340768"/>
            <a:ext cx="1160942" cy="960899"/>
            <a:chOff x="5812620" y="2263510"/>
            <a:chExt cx="1160942" cy="960899"/>
          </a:xfrm>
        </p:grpSpPr>
        <p:pic>
          <p:nvPicPr>
            <p:cNvPr id="9" name="Picture 4" descr="C:\Program Files\Microsoft Office\MEDIA\CAGCAT10\j0195384.wm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04568" y="2263510"/>
              <a:ext cx="621350" cy="618128"/>
            </a:xfrm>
            <a:prstGeom prst="rect">
              <a:avLst/>
            </a:prstGeom>
            <a:noFill/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5812620" y="2855934"/>
              <a:ext cx="1160942" cy="3684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リスナー</a:t>
              </a:r>
              <a:r>
                <a:rPr kumimoji="1" lang="en-US" altLang="ja-JP" dirty="0" smtClean="0"/>
                <a:t>B</a:t>
              </a:r>
              <a:endParaRPr kumimoji="1" lang="ja-JP" altLang="en-US" dirty="0"/>
            </a:p>
          </p:txBody>
        </p:sp>
      </p:grpSp>
      <p:cxnSp>
        <p:nvCxnSpPr>
          <p:cNvPr id="39" name="直線矢印コネクタ 38"/>
          <p:cNvCxnSpPr/>
          <p:nvPr/>
        </p:nvCxnSpPr>
        <p:spPr>
          <a:xfrm rot="16200000" flipH="1">
            <a:off x="6739309" y="1804880"/>
            <a:ext cx="482528" cy="443639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/>
          <p:cNvSpPr/>
          <p:nvPr/>
        </p:nvSpPr>
        <p:spPr>
          <a:xfrm>
            <a:off x="1187624" y="3789040"/>
            <a:ext cx="4320480" cy="79208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グループ参加の要求</a:t>
            </a:r>
            <a:endParaRPr kumimoji="1" lang="ja-JP" altLang="en-US" sz="3600" dirty="0"/>
          </a:p>
        </p:txBody>
      </p:sp>
      <p:grpSp>
        <p:nvGrpSpPr>
          <p:cNvPr id="6" name="グループ化 54"/>
          <p:cNvGrpSpPr/>
          <p:nvPr/>
        </p:nvGrpSpPr>
        <p:grpSpPr>
          <a:xfrm>
            <a:off x="7288151" y="2023948"/>
            <a:ext cx="1460313" cy="1405052"/>
            <a:chOff x="7158028" y="2780929"/>
            <a:chExt cx="1374412" cy="1354673"/>
          </a:xfrm>
        </p:grpSpPr>
        <p:pic>
          <p:nvPicPr>
            <p:cNvPr id="19" name="Picture 3" descr="C:\Program Files\Microsoft Office\MEDIA\CAGCAT10\j0292020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08304" y="2780929"/>
              <a:ext cx="1008112" cy="891971"/>
            </a:xfrm>
            <a:prstGeom prst="rect">
              <a:avLst/>
            </a:prstGeom>
            <a:noFill/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7158028" y="3673937"/>
              <a:ext cx="1374412" cy="461665"/>
            </a:xfrm>
            <a:prstGeom prst="rect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/>
                <a:t>ユーザー</a:t>
              </a:r>
              <a:endParaRPr kumimoji="1" lang="ja-JP" altLang="en-US" sz="2400" dirty="0"/>
            </a:p>
          </p:txBody>
        </p:sp>
      </p:grpSp>
      <p:sp>
        <p:nvSpPr>
          <p:cNvPr id="78" name="角丸四角形 77"/>
          <p:cNvSpPr/>
          <p:nvPr/>
        </p:nvSpPr>
        <p:spPr>
          <a:xfrm>
            <a:off x="6300192" y="3789040"/>
            <a:ext cx="2376264" cy="86409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動画受信</a:t>
            </a:r>
            <a:endParaRPr kumimoji="1" lang="ja-JP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8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 animBg="1"/>
      <p:bldP spid="46" grpId="1" animBg="1"/>
      <p:bldP spid="69" grpId="0" animBg="1"/>
      <p:bldP spid="69" grpId="1" animBg="1"/>
      <p:bldP spid="70" grpId="0" animBg="1"/>
      <p:bldP spid="70" grpId="1" animBg="1"/>
      <p:bldP spid="76" grpId="0" animBg="1"/>
      <p:bldP spid="76" grpId="1" animBg="1"/>
      <p:bldP spid="74" grpId="0" animBg="1"/>
      <p:bldP spid="74" grpId="1" animBg="1"/>
      <p:bldP spid="7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RTMFP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kumimoji="1" lang="ja-JP" altLang="en-US" sz="2800" dirty="0" smtClean="0"/>
              <a:t>相手の</a:t>
            </a:r>
            <a:r>
              <a:rPr kumimoji="1" lang="en-US" altLang="ja-JP" sz="2800" dirty="0" smtClean="0"/>
              <a:t>IP</a:t>
            </a:r>
            <a:r>
              <a:rPr kumimoji="1" lang="ja-JP" altLang="en-US" sz="2800" dirty="0" smtClean="0"/>
              <a:t>アドレスを知ることで</a:t>
            </a:r>
            <a:r>
              <a:rPr kumimoji="1" lang="en-US" altLang="ja-JP" sz="2800" dirty="0" smtClean="0"/>
              <a:t>P2P</a:t>
            </a:r>
            <a:r>
              <a:rPr kumimoji="1" lang="ja-JP" altLang="en-US" sz="2800" dirty="0" smtClean="0"/>
              <a:t>の通信ができる</a:t>
            </a:r>
            <a:endParaRPr lang="en-US" altLang="ja-JP" sz="2800" dirty="0" smtClean="0"/>
          </a:p>
          <a:p>
            <a:pPr>
              <a:buNone/>
            </a:pPr>
            <a:r>
              <a:rPr kumimoji="1" lang="ja-JP" altLang="en-US" sz="2800" dirty="0" smtClean="0"/>
              <a:t>けれど、相手の</a:t>
            </a:r>
            <a:r>
              <a:rPr kumimoji="1" lang="en-US" altLang="ja-JP" sz="2800" dirty="0" smtClean="0"/>
              <a:t>IP</a:t>
            </a:r>
            <a:r>
              <a:rPr kumimoji="1" lang="ja-JP" altLang="en-US" sz="2800" dirty="0" smtClean="0"/>
              <a:t>アドレスを知るすべがない</a:t>
            </a:r>
            <a:endParaRPr lang="en-US" altLang="ja-JP" sz="2800" dirty="0" smtClean="0"/>
          </a:p>
          <a:p>
            <a:pPr>
              <a:buNone/>
            </a:pPr>
            <a:r>
              <a:rPr kumimoji="1" lang="en-US" altLang="ja-JP" sz="2800" dirty="0" smtClean="0"/>
              <a:t>Stratus</a:t>
            </a:r>
            <a:r>
              <a:rPr kumimoji="1" lang="ja-JP" altLang="en-US" sz="2800" dirty="0" smtClean="0"/>
              <a:t>サーバーがこれをサポートしている</a:t>
            </a:r>
            <a:endParaRPr kumimoji="1" lang="en-US" altLang="ja-JP" sz="2800" dirty="0" smtClean="0"/>
          </a:p>
          <a:p>
            <a:pPr>
              <a:buNone/>
            </a:pPr>
            <a:endParaRPr lang="en-US" altLang="ja-JP" sz="2800" dirty="0" smtClean="0"/>
          </a:p>
          <a:p>
            <a:pPr>
              <a:buNone/>
            </a:pPr>
            <a:endParaRPr lang="en-US" altLang="ja-JP" sz="2800" dirty="0" smtClean="0"/>
          </a:p>
          <a:p>
            <a:pPr>
              <a:buNone/>
            </a:pPr>
            <a:endParaRPr kumimoji="1" lang="en-US" altLang="ja-JP" sz="2800" dirty="0" smtClean="0"/>
          </a:p>
          <a:p>
            <a:pPr>
              <a:buNone/>
            </a:pPr>
            <a:endParaRPr lang="en-US" altLang="ja-JP" sz="2800" dirty="0" smtClean="0"/>
          </a:p>
          <a:p>
            <a:pPr>
              <a:buNone/>
            </a:pPr>
            <a:endParaRPr kumimoji="1" lang="ja-JP" altLang="en-US" sz="2800" dirty="0"/>
          </a:p>
        </p:txBody>
      </p:sp>
      <p:grpSp>
        <p:nvGrpSpPr>
          <p:cNvPr id="30" name="グループ化 29"/>
          <p:cNvGrpSpPr/>
          <p:nvPr/>
        </p:nvGrpSpPr>
        <p:grpSpPr>
          <a:xfrm>
            <a:off x="2267744" y="3212976"/>
            <a:ext cx="4608512" cy="3338899"/>
            <a:chOff x="4067944" y="1700808"/>
            <a:chExt cx="4438561" cy="3898671"/>
          </a:xfrm>
        </p:grpSpPr>
        <p:pic>
          <p:nvPicPr>
            <p:cNvPr id="31" name="Picture 3" descr="C:\Program Files\Microsoft Office\MEDIA\CAGCAT10\j0292020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67944" y="4005064"/>
              <a:ext cx="1272126" cy="1200623"/>
            </a:xfrm>
            <a:prstGeom prst="rect">
              <a:avLst/>
            </a:prstGeom>
            <a:noFill/>
          </p:spPr>
        </p:pic>
        <p:pic>
          <p:nvPicPr>
            <p:cNvPr id="32" name="Picture 2" descr="C:\Users\hamarabo\AppData\Local\Microsoft\Windows\Temporary Internet Files\Content.IE5\L0D2NYH4\MC90030126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64288" y="4221088"/>
              <a:ext cx="1342217" cy="1074242"/>
            </a:xfrm>
            <a:prstGeom prst="rect">
              <a:avLst/>
            </a:prstGeom>
            <a:noFill/>
          </p:spPr>
        </p:pic>
        <p:sp>
          <p:nvSpPr>
            <p:cNvPr id="33" name="雲 32"/>
            <p:cNvSpPr/>
            <p:nvPr/>
          </p:nvSpPr>
          <p:spPr>
            <a:xfrm>
              <a:off x="4894059" y="1700808"/>
              <a:ext cx="2605440" cy="1200623"/>
            </a:xfrm>
            <a:prstGeom prst="clou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Stratus</a:t>
              </a:r>
            </a:p>
            <a:p>
              <a:pPr algn="ctr"/>
              <a:r>
                <a:rPr kumimoji="1" lang="ja-JP" altLang="en-US" sz="2800" dirty="0" smtClean="0">
                  <a:solidFill>
                    <a:schemeClr val="tx1"/>
                  </a:solidFill>
                </a:rPr>
                <a:t>サーバー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線コネクタ 33"/>
            <p:cNvCxnSpPr/>
            <p:nvPr/>
          </p:nvCxnSpPr>
          <p:spPr>
            <a:xfrm rot="5400000">
              <a:off x="4850323" y="3055157"/>
              <a:ext cx="1031627" cy="724175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rot="16200000" flipH="1">
              <a:off x="6750550" y="3015262"/>
              <a:ext cx="1166824" cy="812779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5436096" y="4725144"/>
              <a:ext cx="1656184" cy="1588"/>
            </a:xfrm>
            <a:prstGeom prst="straightConnector1">
              <a:avLst/>
            </a:prstGeom>
            <a:ln w="117475" cmpd="dbl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正方形/長方形 36"/>
            <p:cNvSpPr/>
            <p:nvPr/>
          </p:nvSpPr>
          <p:spPr>
            <a:xfrm>
              <a:off x="5749217" y="4988540"/>
              <a:ext cx="1038610" cy="61093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ja-JP" altLang="en-US" sz="2800" dirty="0" smtClean="0"/>
                <a:t>接続</a:t>
              </a:r>
              <a:endParaRPr lang="ja-JP" altLang="en-US" sz="2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雲 3"/>
          <p:cNvSpPr/>
          <p:nvPr/>
        </p:nvSpPr>
        <p:spPr>
          <a:xfrm>
            <a:off x="2627784" y="188640"/>
            <a:ext cx="4464496" cy="1844824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Stratus</a:t>
            </a:r>
            <a:r>
              <a:rPr kumimoji="1" lang="ja-JP" altLang="en-US" sz="4800" dirty="0" smtClean="0">
                <a:solidFill>
                  <a:schemeClr val="tx1"/>
                </a:solidFill>
              </a:rPr>
              <a:t>サーバー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grpSp>
        <p:nvGrpSpPr>
          <p:cNvPr id="2" name="グループ化 10"/>
          <p:cNvGrpSpPr/>
          <p:nvPr/>
        </p:nvGrpSpPr>
        <p:grpSpPr>
          <a:xfrm>
            <a:off x="755576" y="4077072"/>
            <a:ext cx="1580622" cy="1951980"/>
            <a:chOff x="1643042" y="4143380"/>
            <a:chExt cx="1580622" cy="1951980"/>
          </a:xfrm>
        </p:grpSpPr>
        <p:pic>
          <p:nvPicPr>
            <p:cNvPr id="6" name="Picture 3" descr="C:\Program Files\Microsoft Office\MEDIA\CAGCAT10\j0292020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43042" y="4143380"/>
              <a:ext cx="1580622" cy="1500198"/>
            </a:xfrm>
            <a:prstGeom prst="rect">
              <a:avLst/>
            </a:prstGeom>
            <a:noFill/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1643042" y="5572140"/>
              <a:ext cx="1571636" cy="523220"/>
            </a:xfrm>
            <a:prstGeom prst="rect">
              <a:avLst/>
            </a:prstGeom>
            <a:ln w="444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ja-JP" altLang="en-US" sz="2800" dirty="0" smtClean="0"/>
                <a:t>ユーザー</a:t>
              </a:r>
              <a:endParaRPr kumimoji="1" lang="ja-JP" altLang="en-US" sz="2800" dirty="0"/>
            </a:p>
          </p:txBody>
        </p:sp>
      </p:grpSp>
      <p:cxnSp>
        <p:nvCxnSpPr>
          <p:cNvPr id="13" name="直線矢印コネクタ 12"/>
          <p:cNvCxnSpPr/>
          <p:nvPr/>
        </p:nvCxnSpPr>
        <p:spPr>
          <a:xfrm rot="5400000" flipH="1" flipV="1">
            <a:off x="1721984" y="2102552"/>
            <a:ext cx="1872208" cy="1644784"/>
          </a:xfrm>
          <a:prstGeom prst="straightConnector1">
            <a:avLst/>
          </a:prstGeom>
          <a:ln w="165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rot="5400000">
            <a:off x="2238865" y="2244003"/>
            <a:ext cx="1933956" cy="1732182"/>
          </a:xfrm>
          <a:prstGeom prst="straightConnector1">
            <a:avLst/>
          </a:prstGeom>
          <a:ln w="16510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23528" y="1772816"/>
            <a:ext cx="2272336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3200" dirty="0" smtClean="0"/>
              <a:t>IP</a:t>
            </a:r>
            <a:r>
              <a:rPr lang="ja-JP" altLang="en-US" sz="3200" dirty="0" smtClean="0"/>
              <a:t>アドレスの</a:t>
            </a:r>
            <a:endParaRPr lang="en-US" altLang="ja-JP" sz="3200" dirty="0" smtClean="0"/>
          </a:p>
          <a:p>
            <a:r>
              <a:rPr lang="ja-JP" altLang="en-US" sz="3200" dirty="0" smtClean="0"/>
              <a:t>問い合わせ</a:t>
            </a:r>
            <a:endParaRPr lang="ja-JP" altLang="en-US" sz="3200" dirty="0"/>
          </a:p>
        </p:txBody>
      </p:sp>
      <p:sp>
        <p:nvSpPr>
          <p:cNvPr id="28" name="正方形/長方形 27"/>
          <p:cNvSpPr/>
          <p:nvPr/>
        </p:nvSpPr>
        <p:spPr>
          <a:xfrm>
            <a:off x="3995936" y="2844225"/>
            <a:ext cx="3520516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sz="3200" dirty="0" smtClean="0"/>
              <a:t>配信者の</a:t>
            </a:r>
            <a:r>
              <a:rPr lang="en-US" altLang="ja-JP" sz="3200" dirty="0" smtClean="0"/>
              <a:t>IP</a:t>
            </a:r>
            <a:r>
              <a:rPr lang="ja-JP" altLang="en-US" sz="3200" dirty="0" smtClean="0"/>
              <a:t>アドレス</a:t>
            </a:r>
            <a:endParaRPr lang="ja-JP" altLang="en-US" sz="3200" dirty="0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2699792" y="5013176"/>
            <a:ext cx="3312368" cy="1588"/>
          </a:xfrm>
          <a:prstGeom prst="straightConnector1">
            <a:avLst/>
          </a:prstGeom>
          <a:ln w="165100" cmpd="dbl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3752036" y="5517232"/>
            <a:ext cx="110799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sz="3600" dirty="0" smtClean="0"/>
              <a:t>接続</a:t>
            </a:r>
            <a:endParaRPr lang="ja-JP" altLang="en-US" sz="3600" dirty="0"/>
          </a:p>
        </p:txBody>
      </p:sp>
      <p:pic>
        <p:nvPicPr>
          <p:cNvPr id="16" name="Picture 2" descr="C:\Users\hamarabo\AppData\Local\Microsoft\Windows\Temporary Internet Files\Content.IE5\L0D2NYH4\MC90030126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4077072"/>
            <a:ext cx="1857388" cy="1494948"/>
          </a:xfrm>
          <a:prstGeom prst="rect">
            <a:avLst/>
          </a:prstGeom>
          <a:noFill/>
        </p:spPr>
      </p:pic>
      <p:sp>
        <p:nvSpPr>
          <p:cNvPr id="17" name="テキスト ボックス 16"/>
          <p:cNvSpPr txBox="1"/>
          <p:nvPr/>
        </p:nvSpPr>
        <p:spPr>
          <a:xfrm>
            <a:off x="6444208" y="5517232"/>
            <a:ext cx="1577676" cy="523220"/>
          </a:xfrm>
          <a:prstGeom prst="rect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2800" dirty="0" smtClean="0"/>
              <a:t>ユーザー</a:t>
            </a:r>
            <a:endParaRPr kumimoji="1"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3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800" b="0" dirty="0" smtClean="0"/>
              <a:t>ウィンドウ部　</a:t>
            </a:r>
            <a:r>
              <a:rPr lang="ja-JP" altLang="en-US" sz="4400" b="0" dirty="0" smtClean="0"/>
              <a:t/>
            </a:r>
            <a:br>
              <a:rPr lang="ja-JP" altLang="en-US" sz="4400" b="0" dirty="0" smtClean="0"/>
            </a:br>
            <a:endParaRPr kumimoji="1" lang="ja-JP" altLang="en-US" sz="4800" b="0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担当　</a:t>
            </a:r>
            <a:r>
              <a:rPr kumimoji="1" lang="en-US" altLang="ja-JP" smtClean="0"/>
              <a:t>LBB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6"/>
          <p:cNvGrpSpPr/>
          <p:nvPr/>
        </p:nvGrpSpPr>
        <p:grpSpPr>
          <a:xfrm>
            <a:off x="467544" y="2204864"/>
            <a:ext cx="3240360" cy="3240360"/>
            <a:chOff x="971600" y="2204864"/>
            <a:chExt cx="3240360" cy="3240360"/>
          </a:xfrm>
        </p:grpSpPr>
        <p:sp>
          <p:nvSpPr>
            <p:cNvPr id="6" name="正方形/長方形 5"/>
            <p:cNvSpPr/>
            <p:nvPr/>
          </p:nvSpPr>
          <p:spPr>
            <a:xfrm>
              <a:off x="971600" y="2204864"/>
              <a:ext cx="3240360" cy="3240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 descr="チャットウィンドウ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08" y="2276872"/>
              <a:ext cx="3105150" cy="3076575"/>
            </a:xfrm>
            <a:prstGeom prst="rect">
              <a:avLst/>
            </a:prstGeom>
          </p:spPr>
        </p:pic>
      </p:grp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チャットウィンドウ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259632" y="5157192"/>
            <a:ext cx="2376264" cy="2160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吹き出し 8"/>
          <p:cNvSpPr/>
          <p:nvPr/>
        </p:nvSpPr>
        <p:spPr>
          <a:xfrm>
            <a:off x="4427984" y="3717032"/>
            <a:ext cx="2520280" cy="1872208"/>
          </a:xfrm>
          <a:prstGeom prst="wedgeRoundRectCallout">
            <a:avLst>
              <a:gd name="adj1" fmla="val -86503"/>
              <a:gd name="adj2" fmla="val 33684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ユーザーの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コメント入力欄</a:t>
            </a:r>
            <a:endParaRPr kumimoji="1" lang="ja-JP" altLang="en-US" sz="2800" dirty="0"/>
          </a:p>
        </p:txBody>
      </p:sp>
      <p:sp>
        <p:nvSpPr>
          <p:cNvPr id="10" name="正方形/長方形 9"/>
          <p:cNvSpPr/>
          <p:nvPr/>
        </p:nvSpPr>
        <p:spPr>
          <a:xfrm>
            <a:off x="539552" y="2276872"/>
            <a:ext cx="3096344" cy="2880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/>
          <p:cNvSpPr/>
          <p:nvPr/>
        </p:nvSpPr>
        <p:spPr>
          <a:xfrm>
            <a:off x="4427984" y="1772816"/>
            <a:ext cx="2520280" cy="1872208"/>
          </a:xfrm>
          <a:prstGeom prst="wedgeRoundRectCallout">
            <a:avLst>
              <a:gd name="adj1" fmla="val -89043"/>
              <a:gd name="adj2" fmla="val 25380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コメント出力欄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259632" y="508518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卒業研究中間発表</a:t>
            </a:r>
            <a:r>
              <a:rPr lang="ja-JP" altLang="en-US" sz="1600" dirty="0"/>
              <a:t>中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39552" y="227687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卒業研究中間発表</a:t>
            </a:r>
            <a:r>
              <a:rPr lang="ja-JP" altLang="en-US" sz="1600" dirty="0"/>
              <a:t>中</a:t>
            </a:r>
            <a:endParaRPr kumimoji="1" lang="ja-JP" altLang="en-US" sz="1600" dirty="0"/>
          </a:p>
        </p:txBody>
      </p:sp>
      <p:sp>
        <p:nvSpPr>
          <p:cNvPr id="14" name="正方形/長方形 13"/>
          <p:cNvSpPr/>
          <p:nvPr/>
        </p:nvSpPr>
        <p:spPr>
          <a:xfrm>
            <a:off x="755576" y="5122069"/>
            <a:ext cx="504056" cy="251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吹き出し 14"/>
          <p:cNvSpPr/>
          <p:nvPr/>
        </p:nvSpPr>
        <p:spPr>
          <a:xfrm>
            <a:off x="2339752" y="2996952"/>
            <a:ext cx="2520280" cy="1872208"/>
          </a:xfrm>
          <a:prstGeom prst="wedgeRoundRectCallout">
            <a:avLst>
              <a:gd name="adj1" fmla="val -91925"/>
              <a:gd name="adj2" fmla="val 60631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オープンなチャット</a:t>
            </a:r>
            <a:endParaRPr kumimoji="1" lang="en-US" altLang="ja-JP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3" grpId="0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30"/>
          <p:cNvGrpSpPr/>
          <p:nvPr/>
        </p:nvGrpSpPr>
        <p:grpSpPr>
          <a:xfrm>
            <a:off x="252915" y="1484784"/>
            <a:ext cx="2318821" cy="4658860"/>
            <a:chOff x="252915" y="1479922"/>
            <a:chExt cx="2520280" cy="4896544"/>
          </a:xfrm>
        </p:grpSpPr>
        <p:sp>
          <p:nvSpPr>
            <p:cNvPr id="7" name="角丸四角形 6"/>
            <p:cNvSpPr/>
            <p:nvPr/>
          </p:nvSpPr>
          <p:spPr>
            <a:xfrm>
              <a:off x="252915" y="1479922"/>
              <a:ext cx="2520280" cy="4896544"/>
            </a:xfrm>
            <a:prstGeom prst="roundRect">
              <a:avLst/>
            </a:prstGeom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  <p:pic>
          <p:nvPicPr>
            <p:cNvPr id="1026" name="Picture 2" descr="C:\Documents and Settings\Shule\デスクトップ\youtub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8072" y="1586890"/>
              <a:ext cx="1656184" cy="757113"/>
            </a:xfrm>
            <a:prstGeom prst="rect">
              <a:avLst/>
            </a:prstGeom>
            <a:noFill/>
          </p:spPr>
        </p:pic>
        <p:cxnSp>
          <p:nvCxnSpPr>
            <p:cNvPr id="17" name="直線コネクタ 16"/>
            <p:cNvCxnSpPr/>
            <p:nvPr/>
          </p:nvCxnSpPr>
          <p:spPr>
            <a:xfrm>
              <a:off x="277688" y="2416026"/>
              <a:ext cx="2495507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29"/>
          <p:cNvGrpSpPr/>
          <p:nvPr/>
        </p:nvGrpSpPr>
        <p:grpSpPr>
          <a:xfrm>
            <a:off x="3059832" y="1484784"/>
            <a:ext cx="2369423" cy="4658860"/>
            <a:chOff x="3133240" y="1479922"/>
            <a:chExt cx="2520315" cy="4896544"/>
          </a:xfrm>
        </p:grpSpPr>
        <p:sp>
          <p:nvSpPr>
            <p:cNvPr id="18" name="角丸四角形 17"/>
            <p:cNvSpPr/>
            <p:nvPr/>
          </p:nvSpPr>
          <p:spPr>
            <a:xfrm>
              <a:off x="3133240" y="1479922"/>
              <a:ext cx="2520315" cy="4896544"/>
            </a:xfrm>
            <a:prstGeom prst="roundRect">
              <a:avLst/>
            </a:prstGeom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  <p:pic>
          <p:nvPicPr>
            <p:cNvPr id="1027" name="Picture 3" descr="C:\Documents and Settings\Shule\デスクトップ\ニコ動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28392" y="1551915"/>
              <a:ext cx="1716191" cy="792088"/>
            </a:xfrm>
            <a:prstGeom prst="rect">
              <a:avLst/>
            </a:prstGeom>
            <a:noFill/>
          </p:spPr>
        </p:pic>
        <p:cxnSp>
          <p:nvCxnSpPr>
            <p:cNvPr id="20" name="直線コネクタ 19"/>
            <p:cNvCxnSpPr/>
            <p:nvPr/>
          </p:nvCxnSpPr>
          <p:spPr>
            <a:xfrm>
              <a:off x="3148564" y="2416026"/>
              <a:ext cx="2495507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グループ化 36"/>
          <p:cNvGrpSpPr/>
          <p:nvPr/>
        </p:nvGrpSpPr>
        <p:grpSpPr>
          <a:xfrm>
            <a:off x="5940152" y="1484784"/>
            <a:ext cx="2775252" cy="4658860"/>
            <a:chOff x="5940152" y="1484784"/>
            <a:chExt cx="3011628" cy="4896544"/>
          </a:xfrm>
        </p:grpSpPr>
        <p:grpSp>
          <p:nvGrpSpPr>
            <p:cNvPr id="6" name="グループ化 35"/>
            <p:cNvGrpSpPr/>
            <p:nvPr/>
          </p:nvGrpSpPr>
          <p:grpSpPr>
            <a:xfrm>
              <a:off x="5940152" y="1484784"/>
              <a:ext cx="3011628" cy="4896544"/>
              <a:chOff x="6132372" y="1484784"/>
              <a:chExt cx="2688100" cy="4896544"/>
            </a:xfrm>
          </p:grpSpPr>
          <p:sp>
            <p:nvSpPr>
              <p:cNvPr id="19" name="角丸四角形 18"/>
              <p:cNvSpPr/>
              <p:nvPr/>
            </p:nvSpPr>
            <p:spPr>
              <a:xfrm>
                <a:off x="6145852" y="1484784"/>
                <a:ext cx="2674620" cy="4896544"/>
              </a:xfrm>
              <a:prstGeom prst="roundRect">
                <a:avLst/>
              </a:prstGeom>
              <a:ln w="444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3200" dirty="0"/>
              </a:p>
            </p:txBody>
          </p:sp>
          <p:cxnSp>
            <p:nvCxnSpPr>
              <p:cNvPr id="24" name="直線コネクタ 23"/>
              <p:cNvCxnSpPr/>
              <p:nvPr/>
            </p:nvCxnSpPr>
            <p:spPr>
              <a:xfrm>
                <a:off x="6132372" y="2453059"/>
                <a:ext cx="2668110" cy="0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C:\Documents and Settings\Shule\デスクトップ\ニコ生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65830" y="1695921"/>
              <a:ext cx="2144238" cy="576064"/>
            </a:xfrm>
            <a:prstGeom prst="rect">
              <a:avLst/>
            </a:prstGeom>
            <a:noFill/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動画配信サービスの傾向</a:t>
            </a:r>
            <a:endParaRPr kumimoji="1" lang="ja-JP" altLang="en-US" dirty="0"/>
          </a:p>
        </p:txBody>
      </p:sp>
      <p:pic>
        <p:nvPicPr>
          <p:cNvPr id="1029" name="Picture 5" descr="C:\Documents and Settings\Shule\デスクトップ\yu_youtub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061" y="2500306"/>
            <a:ext cx="1950799" cy="2375972"/>
          </a:xfrm>
          <a:prstGeom prst="rect">
            <a:avLst/>
          </a:prstGeom>
          <a:noFill/>
        </p:spPr>
      </p:pic>
      <p:pic>
        <p:nvPicPr>
          <p:cNvPr id="8" name="Picture 2" descr="C:\Users\hamarabo\Desktop\図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21922" y="2616793"/>
            <a:ext cx="2454706" cy="2312405"/>
          </a:xfrm>
          <a:prstGeom prst="rect">
            <a:avLst/>
          </a:prstGeom>
          <a:noFill/>
        </p:spPr>
      </p:pic>
      <p:pic>
        <p:nvPicPr>
          <p:cNvPr id="9" name="Picture 3" descr="C:\Users\hamarabo\Desktop\図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14678" y="2643182"/>
            <a:ext cx="2097037" cy="1928826"/>
          </a:xfrm>
          <a:prstGeom prst="rect">
            <a:avLst/>
          </a:prstGeom>
          <a:noFill/>
        </p:spPr>
      </p:pic>
      <p:sp>
        <p:nvSpPr>
          <p:cNvPr id="21" name="テキスト ボックス 20"/>
          <p:cNvSpPr txBox="1"/>
          <p:nvPr/>
        </p:nvSpPr>
        <p:spPr>
          <a:xfrm>
            <a:off x="807974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2005</a:t>
            </a:r>
            <a:endParaRPr kumimoji="1" lang="ja-JP" altLang="en-US" sz="3600" b="1" i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36932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2006</a:t>
            </a:r>
            <a:endParaRPr kumimoji="1" lang="ja-JP" altLang="en-US" sz="3600" b="1" i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880204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2008</a:t>
            </a:r>
            <a:endParaRPr kumimoji="1" lang="ja-JP" altLang="en-US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コンボボックス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059832" y="2132856"/>
            <a:ext cx="3240360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チャットウィンドウ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1840" y="2204864"/>
            <a:ext cx="3105150" cy="3076575"/>
          </a:xfrm>
          <a:prstGeom prst="rect">
            <a:avLst/>
          </a:prstGeom>
        </p:spPr>
      </p:pic>
      <p:pic>
        <p:nvPicPr>
          <p:cNvPr id="7" name="図 6" descr="コンボボックス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0777" y="2199333"/>
            <a:ext cx="3114675" cy="3086100"/>
          </a:xfrm>
          <a:prstGeom prst="rect">
            <a:avLst/>
          </a:prstGeom>
        </p:spPr>
      </p:pic>
      <p:pic>
        <p:nvPicPr>
          <p:cNvPr id="23" name="図 22" descr="図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5936" y="5273825"/>
            <a:ext cx="1479993" cy="1512167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4067944" y="5373216"/>
            <a:ext cx="1224136" cy="11521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843808" y="4365104"/>
            <a:ext cx="1296144" cy="9361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/>
          <p:cNvSpPr/>
          <p:nvPr/>
        </p:nvSpPr>
        <p:spPr>
          <a:xfrm>
            <a:off x="107504" y="2276872"/>
            <a:ext cx="2664296" cy="1872208"/>
          </a:xfrm>
          <a:prstGeom prst="wedgeRoundRectCallout">
            <a:avLst>
              <a:gd name="adj1" fmla="val 52218"/>
              <a:gd name="adj2" fmla="val 71975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マウスオーバーをすると表示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0416E-6 L -0.13646 -0.0615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個宛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059832" y="2852936"/>
            <a:ext cx="3240360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コンボボックス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0777" y="2919413"/>
            <a:ext cx="3114675" cy="3086100"/>
          </a:xfrm>
          <a:prstGeom prst="rect">
            <a:avLst/>
          </a:prstGeom>
        </p:spPr>
      </p:pic>
      <p:pic>
        <p:nvPicPr>
          <p:cNvPr id="10" name="図 9" descr="チャットウィンドウ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2315" y="2937289"/>
            <a:ext cx="3105150" cy="3067166"/>
          </a:xfrm>
          <a:prstGeom prst="rect">
            <a:avLst/>
          </a:prstGeom>
        </p:spPr>
      </p:pic>
      <p:sp>
        <p:nvSpPr>
          <p:cNvPr id="14" name="角丸四角形吹き出し 13"/>
          <p:cNvSpPr/>
          <p:nvPr/>
        </p:nvSpPr>
        <p:spPr>
          <a:xfrm>
            <a:off x="107504" y="3212976"/>
            <a:ext cx="2664296" cy="1872208"/>
          </a:xfrm>
          <a:prstGeom prst="wedgeRoundRectCallout">
            <a:avLst>
              <a:gd name="adj1" fmla="val 56557"/>
              <a:gd name="adj2" fmla="val 76466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個宛をクリック</a:t>
            </a:r>
            <a:endParaRPr kumimoji="1" lang="ja-JP" altLang="en-US" sz="2400" dirty="0"/>
          </a:p>
        </p:txBody>
      </p:sp>
      <p:sp>
        <p:nvSpPr>
          <p:cNvPr id="16" name="円/楕円 15"/>
          <p:cNvSpPr/>
          <p:nvPr/>
        </p:nvSpPr>
        <p:spPr>
          <a:xfrm>
            <a:off x="2987824" y="5229200"/>
            <a:ext cx="1152128" cy="11521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 descr="個宛用チャットウィンドウ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6514" y="2934000"/>
            <a:ext cx="3105150" cy="3076575"/>
          </a:xfrm>
          <a:prstGeom prst="rect">
            <a:avLst/>
          </a:prstGeom>
        </p:spPr>
      </p:pic>
      <p:pic>
        <p:nvPicPr>
          <p:cNvPr id="15" name="図 14" descr="図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9792" y="5589240"/>
            <a:ext cx="1479993" cy="1512167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3344615" y="5776913"/>
            <a:ext cx="504056" cy="251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吹き出し 18"/>
          <p:cNvSpPr/>
          <p:nvPr/>
        </p:nvSpPr>
        <p:spPr>
          <a:xfrm>
            <a:off x="179512" y="3501008"/>
            <a:ext cx="2664296" cy="1872208"/>
          </a:xfrm>
          <a:prstGeom prst="wedgeRoundRectCallout">
            <a:avLst>
              <a:gd name="adj1" fmla="val 66025"/>
              <a:gd name="adj2" fmla="val 76466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「一般」から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「個宛」へ変更</a:t>
            </a:r>
            <a:endParaRPr kumimoji="1" lang="ja-JP" altLang="en-US" sz="2400" dirty="0"/>
          </a:p>
        </p:txBody>
      </p:sp>
      <p:pic>
        <p:nvPicPr>
          <p:cNvPr id="20" name="図 19" descr="個宛先選択ウィンドウ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1840" y="1700808"/>
            <a:ext cx="2971967" cy="720080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3121572" y="1681654"/>
            <a:ext cx="2995449" cy="739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吹き出し 21"/>
          <p:cNvSpPr/>
          <p:nvPr/>
        </p:nvSpPr>
        <p:spPr>
          <a:xfrm>
            <a:off x="6372200" y="2708920"/>
            <a:ext cx="2664296" cy="1872208"/>
          </a:xfrm>
          <a:prstGeom prst="wedgeRoundRectCallout">
            <a:avLst>
              <a:gd name="adj1" fmla="val -73624"/>
              <a:gd name="adj2" fmla="val -75670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会話をしたい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ユーザー名の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入力欄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202967" y="2017986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LBB</a:t>
            </a:r>
            <a:endParaRPr kumimoji="1" lang="ja-JP" altLang="en-US" dirty="0"/>
          </a:p>
        </p:txBody>
      </p:sp>
      <p:pic>
        <p:nvPicPr>
          <p:cNvPr id="24" name="図 23" descr="個宛先指定後ウィンドウ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7744" y="1844824"/>
            <a:ext cx="5239196" cy="353566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2267744" y="1844824"/>
            <a:ext cx="5256584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6766E-7 L 0.025 -0.06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/>
      <p:bldP spid="23" grpId="1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メニューボタン</a:t>
            </a:r>
            <a:endParaRPr kumimoji="1" lang="ja-JP" altLang="en-US" dirty="0"/>
          </a:p>
        </p:txBody>
      </p:sp>
      <p:pic>
        <p:nvPicPr>
          <p:cNvPr id="3" name="図 2" descr="メニューボタン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988840"/>
            <a:ext cx="8460940" cy="360040"/>
          </a:xfrm>
          <a:prstGeom prst="rect">
            <a:avLst/>
          </a:prstGeom>
        </p:spPr>
      </p:pic>
      <p:sp>
        <p:nvSpPr>
          <p:cNvPr id="8" name="直角三角形 7"/>
          <p:cNvSpPr/>
          <p:nvPr/>
        </p:nvSpPr>
        <p:spPr>
          <a:xfrm rot="8061341">
            <a:off x="4117759" y="2902753"/>
            <a:ext cx="936104" cy="93610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907704" y="3356992"/>
            <a:ext cx="5184576" cy="23042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機能を実行する為のボタン群</a:t>
            </a:r>
            <a:endParaRPr kumimoji="1"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メニューボタン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988840"/>
            <a:ext cx="8460940" cy="360040"/>
          </a:xfrm>
          <a:prstGeom prst="rect">
            <a:avLst/>
          </a:prstGeom>
        </p:spPr>
      </p:pic>
      <p:pic>
        <p:nvPicPr>
          <p:cNvPr id="7" name="図 6" descr="配信ウィンドウ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496" y="1340768"/>
            <a:ext cx="7226912" cy="5426968"/>
          </a:xfrm>
          <a:prstGeom prst="rect">
            <a:avLst/>
          </a:prstGeom>
        </p:spPr>
      </p:pic>
      <p:pic>
        <p:nvPicPr>
          <p:cNvPr id="3" name="図 2" descr="メニュー（配信）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1988840"/>
            <a:ext cx="8460940" cy="3600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配信ウィンドウ</a:t>
            </a:r>
            <a:endParaRPr kumimoji="1" lang="ja-JP" altLang="en-US" dirty="0"/>
          </a:p>
        </p:txBody>
      </p:sp>
      <p:pic>
        <p:nvPicPr>
          <p:cNvPr id="4" name="図 3" descr="図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1844824"/>
            <a:ext cx="1479993" cy="1512167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1691680" y="3284984"/>
            <a:ext cx="2664296" cy="1872208"/>
          </a:xfrm>
          <a:prstGeom prst="wedgeRoundRectCallout">
            <a:avLst>
              <a:gd name="adj1" fmla="val -48771"/>
              <a:gd name="adj2" fmla="val -75108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「配信」ボタンを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クリック</a:t>
            </a:r>
            <a:endParaRPr kumimoji="1" lang="ja-JP" altLang="en-US" sz="2400" dirty="0"/>
          </a:p>
        </p:txBody>
      </p:sp>
      <p:sp>
        <p:nvSpPr>
          <p:cNvPr id="6" name="円/楕円 5"/>
          <p:cNvSpPr/>
          <p:nvPr/>
        </p:nvSpPr>
        <p:spPr>
          <a:xfrm>
            <a:off x="251520" y="1700808"/>
            <a:ext cx="1584176" cy="12961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043608" y="1484784"/>
            <a:ext cx="1584176" cy="864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043608" y="2564904"/>
            <a:ext cx="1728192" cy="864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吹き出し 17"/>
          <p:cNvSpPr/>
          <p:nvPr/>
        </p:nvSpPr>
        <p:spPr>
          <a:xfrm>
            <a:off x="3851920" y="1556792"/>
            <a:ext cx="2664296" cy="1872208"/>
          </a:xfrm>
          <a:prstGeom prst="wedgeRoundRectCallout">
            <a:avLst>
              <a:gd name="adj1" fmla="val -93348"/>
              <a:gd name="adj2" fmla="val -30198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カメラデバイスの選択</a:t>
            </a:r>
            <a:endParaRPr kumimoji="1" lang="ja-JP" altLang="en-US" sz="2800" dirty="0"/>
          </a:p>
        </p:txBody>
      </p:sp>
      <p:sp>
        <p:nvSpPr>
          <p:cNvPr id="19" name="角丸四角形吹き出し 18"/>
          <p:cNvSpPr/>
          <p:nvPr/>
        </p:nvSpPr>
        <p:spPr>
          <a:xfrm>
            <a:off x="3851920" y="1556792"/>
            <a:ext cx="2664296" cy="1872208"/>
          </a:xfrm>
          <a:prstGeom prst="wedgeRoundRectCallout">
            <a:avLst>
              <a:gd name="adj1" fmla="val -86642"/>
              <a:gd name="adj2" fmla="val 27625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マイクデバイスの選択</a:t>
            </a:r>
            <a:endParaRPr kumimoji="1" lang="ja-JP" altLang="en-US" sz="2800" dirty="0"/>
          </a:p>
        </p:txBody>
      </p:sp>
      <p:sp>
        <p:nvSpPr>
          <p:cNvPr id="20" name="円/楕円 19"/>
          <p:cNvSpPr/>
          <p:nvPr/>
        </p:nvSpPr>
        <p:spPr>
          <a:xfrm>
            <a:off x="1043608" y="4725144"/>
            <a:ext cx="2088232" cy="864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1043608" y="5445224"/>
            <a:ext cx="2088232" cy="864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吹き出し 20"/>
          <p:cNvSpPr/>
          <p:nvPr/>
        </p:nvSpPr>
        <p:spPr>
          <a:xfrm>
            <a:off x="4427984" y="4005064"/>
            <a:ext cx="2664296" cy="1872208"/>
          </a:xfrm>
          <a:prstGeom prst="wedgeRoundRectCallout">
            <a:avLst>
              <a:gd name="adj1" fmla="val -98082"/>
              <a:gd name="adj2" fmla="val -1006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画質の選択</a:t>
            </a:r>
            <a:endParaRPr kumimoji="1" lang="ja-JP" altLang="en-US" sz="2800" dirty="0"/>
          </a:p>
        </p:txBody>
      </p:sp>
      <p:sp>
        <p:nvSpPr>
          <p:cNvPr id="23" name="角丸四角形吹き出し 22"/>
          <p:cNvSpPr/>
          <p:nvPr/>
        </p:nvSpPr>
        <p:spPr>
          <a:xfrm>
            <a:off x="4427984" y="4005064"/>
            <a:ext cx="2664296" cy="1872208"/>
          </a:xfrm>
          <a:prstGeom prst="wedgeRoundRectCallout">
            <a:avLst>
              <a:gd name="adj1" fmla="val -98871"/>
              <a:gd name="adj2" fmla="val 37168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音質</a:t>
            </a:r>
            <a:r>
              <a:rPr kumimoji="1" lang="ja-JP" altLang="en-US" sz="2800" dirty="0" smtClean="0"/>
              <a:t>の選択</a:t>
            </a:r>
            <a:endParaRPr kumimoji="1"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1" grpId="0" animBg="1"/>
      <p:bldP spid="21" grpId="1" animBg="1"/>
      <p:bldP spid="2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配信ウィンドウ</a:t>
            </a:r>
            <a:endParaRPr kumimoji="1" lang="ja-JP" altLang="en-US" dirty="0"/>
          </a:p>
        </p:txBody>
      </p:sp>
      <p:pic>
        <p:nvPicPr>
          <p:cNvPr id="3" name="図 2" descr="配信ウィンドウ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7496" y="1340768"/>
            <a:ext cx="7226912" cy="5426968"/>
          </a:xfrm>
          <a:prstGeom prst="rect">
            <a:avLst/>
          </a:prstGeom>
        </p:spPr>
      </p:pic>
      <p:sp>
        <p:nvSpPr>
          <p:cNvPr id="4" name="円/楕円 3"/>
          <p:cNvSpPr/>
          <p:nvPr/>
        </p:nvSpPr>
        <p:spPr>
          <a:xfrm>
            <a:off x="3635896" y="1628800"/>
            <a:ext cx="4464496" cy="6480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吹き出し 4"/>
          <p:cNvSpPr/>
          <p:nvPr/>
        </p:nvSpPr>
        <p:spPr>
          <a:xfrm>
            <a:off x="1547664" y="2564904"/>
            <a:ext cx="2664296" cy="1872208"/>
          </a:xfrm>
          <a:prstGeom prst="wedgeRoundRectCallout">
            <a:avLst>
              <a:gd name="adj1" fmla="val 69576"/>
              <a:gd name="adj2" fmla="val -80162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/>
              <a:t>配信タイトルの入力欄</a:t>
            </a:r>
            <a:endParaRPr kumimoji="1" lang="ja-JP" altLang="en-US" sz="2800" b="1" dirty="0"/>
          </a:p>
        </p:txBody>
      </p:sp>
      <p:sp>
        <p:nvSpPr>
          <p:cNvPr id="6" name="円/楕円 5"/>
          <p:cNvSpPr/>
          <p:nvPr/>
        </p:nvSpPr>
        <p:spPr>
          <a:xfrm>
            <a:off x="3347864" y="1628800"/>
            <a:ext cx="5184576" cy="25922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吹き出し 6"/>
          <p:cNvSpPr/>
          <p:nvPr/>
        </p:nvSpPr>
        <p:spPr>
          <a:xfrm>
            <a:off x="1115616" y="4149080"/>
            <a:ext cx="2664296" cy="1872208"/>
          </a:xfrm>
          <a:prstGeom prst="wedgeRoundRectCallout">
            <a:avLst>
              <a:gd name="adj1" fmla="val 96401"/>
              <a:gd name="adj2" fmla="val -107671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配信内容の入力欄</a:t>
            </a:r>
            <a:endParaRPr kumimoji="1" lang="ja-JP" altLang="en-US" sz="2800" dirty="0"/>
          </a:p>
        </p:txBody>
      </p:sp>
      <p:sp>
        <p:nvSpPr>
          <p:cNvPr id="8" name="円/楕円 7"/>
          <p:cNvSpPr/>
          <p:nvPr/>
        </p:nvSpPr>
        <p:spPr>
          <a:xfrm>
            <a:off x="4283968" y="3861048"/>
            <a:ext cx="3240360" cy="2304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吹き出し 8"/>
          <p:cNvSpPr/>
          <p:nvPr/>
        </p:nvSpPr>
        <p:spPr>
          <a:xfrm>
            <a:off x="1187624" y="2924944"/>
            <a:ext cx="2664296" cy="1872208"/>
          </a:xfrm>
          <a:prstGeom prst="wedgeRoundRectCallout">
            <a:avLst>
              <a:gd name="adj1" fmla="val 66814"/>
              <a:gd name="adj2" fmla="val 34360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配信動画の</a:t>
            </a:r>
            <a:endParaRPr kumimoji="1" lang="en-US" altLang="ja-JP" sz="2800" dirty="0" smtClean="0"/>
          </a:p>
          <a:p>
            <a:pPr algn="ctr"/>
            <a:r>
              <a:rPr lang="ja-JP" altLang="en-US" sz="2800" dirty="0" smtClean="0"/>
              <a:t>確認</a:t>
            </a:r>
            <a:endParaRPr kumimoji="1" lang="ja-JP" altLang="en-US" sz="2800" dirty="0"/>
          </a:p>
        </p:txBody>
      </p:sp>
      <p:sp>
        <p:nvSpPr>
          <p:cNvPr id="10" name="円/楕円 9"/>
          <p:cNvSpPr/>
          <p:nvPr/>
        </p:nvSpPr>
        <p:spPr>
          <a:xfrm>
            <a:off x="4788024" y="5805264"/>
            <a:ext cx="1872208" cy="6480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/>
          <p:cNvSpPr/>
          <p:nvPr/>
        </p:nvSpPr>
        <p:spPr>
          <a:xfrm>
            <a:off x="827584" y="4149080"/>
            <a:ext cx="2952328" cy="1872208"/>
          </a:xfrm>
          <a:prstGeom prst="wedgeRoundRectCallout">
            <a:avLst>
              <a:gd name="adj1" fmla="val 86933"/>
              <a:gd name="adj2" fmla="val 47833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配信の設定後にクリック</a:t>
            </a:r>
            <a:endParaRPr kumimoji="1" lang="en-US" altLang="ja-JP" sz="2800" dirty="0" smtClean="0"/>
          </a:p>
        </p:txBody>
      </p:sp>
      <p:sp>
        <p:nvSpPr>
          <p:cNvPr id="12" name="円/楕円 11"/>
          <p:cNvSpPr/>
          <p:nvPr/>
        </p:nvSpPr>
        <p:spPr>
          <a:xfrm>
            <a:off x="7884368" y="1196752"/>
            <a:ext cx="504056" cy="5040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吹き出し 12"/>
          <p:cNvSpPr/>
          <p:nvPr/>
        </p:nvSpPr>
        <p:spPr>
          <a:xfrm>
            <a:off x="4932040" y="1988840"/>
            <a:ext cx="3096344" cy="1872208"/>
          </a:xfrm>
          <a:prstGeom prst="wedgeRoundRectCallout">
            <a:avLst>
              <a:gd name="adj1" fmla="val 44704"/>
              <a:gd name="adj2" fmla="val -69496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配信準備の中止</a:t>
            </a:r>
            <a:endParaRPr kumimoji="1"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動画ウィンドウ</a:t>
            </a:r>
            <a:endParaRPr kumimoji="1" lang="ja-JP" altLang="en-US" dirty="0"/>
          </a:p>
        </p:txBody>
      </p:sp>
      <p:pic>
        <p:nvPicPr>
          <p:cNvPr id="3" name="図 2" descr="動画ウィンドウ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1690644"/>
            <a:ext cx="6607958" cy="4906708"/>
          </a:xfrm>
          <a:prstGeom prst="rect">
            <a:avLst/>
          </a:prstGeom>
        </p:spPr>
      </p:pic>
      <p:sp>
        <p:nvSpPr>
          <p:cNvPr id="10" name="円/楕円 9"/>
          <p:cNvSpPr/>
          <p:nvPr/>
        </p:nvSpPr>
        <p:spPr>
          <a:xfrm>
            <a:off x="7144016" y="1431230"/>
            <a:ext cx="562780" cy="6917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7465604" y="1431230"/>
            <a:ext cx="562780" cy="6917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/>
          <p:cNvSpPr/>
          <p:nvPr/>
        </p:nvSpPr>
        <p:spPr>
          <a:xfrm>
            <a:off x="2722174" y="1863587"/>
            <a:ext cx="3296282" cy="2248256"/>
          </a:xfrm>
          <a:prstGeom prst="wedgeRoundRectCallout">
            <a:avLst>
              <a:gd name="adj1" fmla="val 83017"/>
              <a:gd name="adj2" fmla="val -47603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動画ウィンドウの</a:t>
            </a:r>
            <a:endParaRPr kumimoji="1" lang="en-US" altLang="ja-JP" sz="2800" dirty="0" smtClean="0"/>
          </a:p>
          <a:p>
            <a:pPr algn="ctr"/>
            <a:r>
              <a:rPr lang="ja-JP" altLang="en-US" sz="2800" dirty="0" smtClean="0"/>
              <a:t>最小化</a:t>
            </a:r>
            <a:endParaRPr kumimoji="1" lang="en-US" altLang="ja-JP" sz="2800" dirty="0" smtClean="0"/>
          </a:p>
        </p:txBody>
      </p:sp>
      <p:sp>
        <p:nvSpPr>
          <p:cNvPr id="13" name="角丸四角形吹き出し 12"/>
          <p:cNvSpPr/>
          <p:nvPr/>
        </p:nvSpPr>
        <p:spPr>
          <a:xfrm>
            <a:off x="3043762" y="1863587"/>
            <a:ext cx="3296282" cy="2248256"/>
          </a:xfrm>
          <a:prstGeom prst="wedgeRoundRectCallout">
            <a:avLst>
              <a:gd name="adj1" fmla="val 83017"/>
              <a:gd name="adj2" fmla="val -47603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視聴の中止</a:t>
            </a:r>
            <a:endParaRPr kumimoji="1" lang="en-US" altLang="ja-JP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1" grpId="0" animBg="1"/>
      <p:bldP spid="11" grpId="1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ミニマップ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340768"/>
            <a:ext cx="8532440" cy="5378695"/>
          </a:xfrm>
          <a:prstGeom prst="rect">
            <a:avLst/>
          </a:prstGeom>
        </p:spPr>
      </p:pic>
      <p:pic>
        <p:nvPicPr>
          <p:cNvPr id="4" name="図 3" descr="メニューボタン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1988840"/>
            <a:ext cx="8460940" cy="360040"/>
          </a:xfrm>
          <a:prstGeom prst="rect">
            <a:avLst/>
          </a:prstGeom>
        </p:spPr>
      </p:pic>
      <p:pic>
        <p:nvPicPr>
          <p:cNvPr id="5" name="図 4" descr="メニュー（ミニマップ）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1988840"/>
            <a:ext cx="8460940" cy="3600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ミニマップ</a:t>
            </a:r>
            <a:endParaRPr kumimoji="1" lang="ja-JP" altLang="en-US" dirty="0"/>
          </a:p>
        </p:txBody>
      </p:sp>
      <p:pic>
        <p:nvPicPr>
          <p:cNvPr id="7" name="図 6" descr="図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5976" y="1844825"/>
            <a:ext cx="1479993" cy="1512167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4067944" y="1628801"/>
            <a:ext cx="1800200" cy="136815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吹き出し 8"/>
          <p:cNvSpPr/>
          <p:nvPr/>
        </p:nvSpPr>
        <p:spPr>
          <a:xfrm>
            <a:off x="1763688" y="3284984"/>
            <a:ext cx="3024336" cy="1872208"/>
          </a:xfrm>
          <a:prstGeom prst="wedgeRoundRectCallout">
            <a:avLst>
              <a:gd name="adj1" fmla="val 35650"/>
              <a:gd name="adj2" fmla="val -72862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「ミニマップ」ボタンを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クリック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ミニマップ</a:t>
            </a:r>
            <a:endParaRPr kumimoji="1" lang="ja-JP" altLang="en-US" dirty="0"/>
          </a:p>
        </p:txBody>
      </p:sp>
      <p:pic>
        <p:nvPicPr>
          <p:cNvPr id="3" name="図 2" descr="ミニマップ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340768"/>
            <a:ext cx="8532440" cy="5378695"/>
          </a:xfrm>
          <a:prstGeom prst="rect">
            <a:avLst/>
          </a:prstGeom>
        </p:spPr>
      </p:pic>
      <p:sp>
        <p:nvSpPr>
          <p:cNvPr id="4" name="円/楕円 3"/>
          <p:cNvSpPr/>
          <p:nvPr/>
        </p:nvSpPr>
        <p:spPr>
          <a:xfrm>
            <a:off x="4839011" y="2780928"/>
            <a:ext cx="504056" cy="5040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角丸四角形吹き出し 4"/>
          <p:cNvSpPr/>
          <p:nvPr/>
        </p:nvSpPr>
        <p:spPr>
          <a:xfrm>
            <a:off x="1763688" y="3645024"/>
            <a:ext cx="3024336" cy="1872208"/>
          </a:xfrm>
          <a:prstGeom prst="wedgeRoundRectCallout">
            <a:avLst>
              <a:gd name="adj1" fmla="val 49899"/>
              <a:gd name="adj2" fmla="val -73985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自分のアバターの</a:t>
            </a:r>
            <a:endParaRPr lang="en-US" altLang="ja-JP" sz="2400" dirty="0" smtClean="0"/>
          </a:p>
          <a:p>
            <a:pPr algn="ctr"/>
            <a:r>
              <a:rPr kumimoji="1" lang="ja-JP" altLang="en-US" sz="2400" dirty="0" smtClean="0"/>
              <a:t>位置</a:t>
            </a:r>
            <a:endParaRPr kumimoji="1" lang="ja-JP" altLang="en-US" sz="2400" dirty="0"/>
          </a:p>
        </p:txBody>
      </p:sp>
      <p:sp>
        <p:nvSpPr>
          <p:cNvPr id="6" name="円/楕円 5"/>
          <p:cNvSpPr/>
          <p:nvPr/>
        </p:nvSpPr>
        <p:spPr>
          <a:xfrm>
            <a:off x="2332173" y="2805138"/>
            <a:ext cx="504056" cy="5040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2771800" y="3645024"/>
            <a:ext cx="3024336" cy="1872208"/>
          </a:xfrm>
          <a:prstGeom prst="wedgeRoundRectCallout">
            <a:avLst>
              <a:gd name="adj1" fmla="val -46018"/>
              <a:gd name="adj2" fmla="val -7061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配信者アバターの</a:t>
            </a:r>
            <a:endParaRPr lang="en-US" altLang="ja-JP" sz="2400" dirty="0" smtClean="0"/>
          </a:p>
          <a:p>
            <a:pPr algn="ctr"/>
            <a:r>
              <a:rPr kumimoji="1" lang="ja-JP" altLang="en-US" sz="2400" dirty="0" smtClean="0"/>
              <a:t>位置</a:t>
            </a:r>
            <a:endParaRPr kumimoji="1" lang="ja-JP" altLang="en-US" sz="2400" dirty="0"/>
          </a:p>
        </p:txBody>
      </p:sp>
      <p:sp>
        <p:nvSpPr>
          <p:cNvPr id="8" name="円/楕円 7"/>
          <p:cNvSpPr/>
          <p:nvPr/>
        </p:nvSpPr>
        <p:spPr>
          <a:xfrm>
            <a:off x="4067944" y="1556792"/>
            <a:ext cx="1296144" cy="11521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吹き出し 8"/>
          <p:cNvSpPr/>
          <p:nvPr/>
        </p:nvSpPr>
        <p:spPr>
          <a:xfrm>
            <a:off x="1187624" y="3429000"/>
            <a:ext cx="3528392" cy="1872208"/>
          </a:xfrm>
          <a:prstGeom prst="wedgeRoundRectCallout">
            <a:avLst>
              <a:gd name="adj1" fmla="val 37338"/>
              <a:gd name="adj2" fmla="val -91388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自分でも配信者でもない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アバター</a:t>
            </a:r>
            <a:r>
              <a:rPr lang="ja-JP" altLang="en-US" sz="2400" dirty="0" smtClean="0"/>
              <a:t>の位置</a:t>
            </a:r>
            <a:endParaRPr kumimoji="1" lang="ja-JP" altLang="en-US" sz="2400" dirty="0"/>
          </a:p>
        </p:txBody>
      </p:sp>
      <p:pic>
        <p:nvPicPr>
          <p:cNvPr id="10" name="図 9" descr="ミニマップ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340768"/>
            <a:ext cx="8532440" cy="537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配信情報ウィンドウ</a:t>
            </a:r>
            <a:endParaRPr kumimoji="1" lang="ja-JP" altLang="en-US" dirty="0"/>
          </a:p>
        </p:txBody>
      </p:sp>
      <p:pic>
        <p:nvPicPr>
          <p:cNvPr id="3" name="図 2" descr="ミニマップ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340768"/>
            <a:ext cx="8532440" cy="5378695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2843808" y="3501008"/>
            <a:ext cx="3024336" cy="1872208"/>
          </a:xfrm>
          <a:prstGeom prst="wedgeRoundRectCallout">
            <a:avLst>
              <a:gd name="adj1" fmla="val -42891"/>
              <a:gd name="adj2" fmla="val -6275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配信者アバターを</a:t>
            </a:r>
            <a:endParaRPr lang="en-US" altLang="ja-JP" sz="2400" dirty="0" smtClean="0"/>
          </a:p>
          <a:p>
            <a:pPr algn="ctr"/>
            <a:r>
              <a:rPr kumimoji="1" lang="ja-JP" altLang="en-US" sz="2400" dirty="0" smtClean="0"/>
              <a:t>マウスオーバー</a:t>
            </a:r>
            <a:endParaRPr kumimoji="1" lang="ja-JP" altLang="en-US" sz="2400" dirty="0"/>
          </a:p>
        </p:txBody>
      </p:sp>
      <p:sp>
        <p:nvSpPr>
          <p:cNvPr id="6" name="円/楕円 5"/>
          <p:cNvSpPr/>
          <p:nvPr/>
        </p:nvSpPr>
        <p:spPr>
          <a:xfrm>
            <a:off x="2195736" y="2708920"/>
            <a:ext cx="864096" cy="7920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図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2629" y="2996952"/>
            <a:ext cx="775235" cy="792088"/>
          </a:xfrm>
          <a:prstGeom prst="rect">
            <a:avLst/>
          </a:prstGeom>
        </p:spPr>
      </p:pic>
      <p:pic>
        <p:nvPicPr>
          <p:cNvPr id="5" name="図 4" descr="配信情報ウィンドウ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3140968"/>
            <a:ext cx="5162550" cy="1133475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323528" y="2996952"/>
            <a:ext cx="1584176" cy="136815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吹き出し 8"/>
          <p:cNvSpPr/>
          <p:nvPr/>
        </p:nvSpPr>
        <p:spPr>
          <a:xfrm>
            <a:off x="1979712" y="4293096"/>
            <a:ext cx="3168352" cy="1872208"/>
          </a:xfrm>
          <a:prstGeom prst="wedgeRoundRectCallout">
            <a:avLst>
              <a:gd name="adj1" fmla="val -62005"/>
              <a:gd name="adj2" fmla="val -48722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サムネイルで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配信状況の簡易確認</a:t>
            </a:r>
            <a:endParaRPr kumimoji="1" lang="ja-JP" altLang="en-US" sz="2400" dirty="0"/>
          </a:p>
        </p:txBody>
      </p:sp>
      <p:sp>
        <p:nvSpPr>
          <p:cNvPr id="10" name="円/楕円 9"/>
          <p:cNvSpPr/>
          <p:nvPr/>
        </p:nvSpPr>
        <p:spPr>
          <a:xfrm>
            <a:off x="1619672" y="2996952"/>
            <a:ext cx="1512168" cy="5760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/>
          <p:cNvSpPr/>
          <p:nvPr/>
        </p:nvSpPr>
        <p:spPr>
          <a:xfrm>
            <a:off x="3563888" y="1556792"/>
            <a:ext cx="3024336" cy="1872208"/>
          </a:xfrm>
          <a:prstGeom prst="wedgeRoundRectCallout">
            <a:avLst>
              <a:gd name="adj1" fmla="val -67644"/>
              <a:gd name="adj2" fmla="val 32118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チャンネル名の確認</a:t>
            </a:r>
            <a:endParaRPr kumimoji="1" lang="ja-JP" altLang="en-US" sz="2400" dirty="0"/>
          </a:p>
        </p:txBody>
      </p:sp>
      <p:sp>
        <p:nvSpPr>
          <p:cNvPr id="12" name="円/楕円 11"/>
          <p:cNvSpPr/>
          <p:nvPr/>
        </p:nvSpPr>
        <p:spPr>
          <a:xfrm>
            <a:off x="1475656" y="3284984"/>
            <a:ext cx="4320480" cy="11521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吹き出し 12"/>
          <p:cNvSpPr/>
          <p:nvPr/>
        </p:nvSpPr>
        <p:spPr>
          <a:xfrm>
            <a:off x="5580112" y="1628800"/>
            <a:ext cx="3024336" cy="1872208"/>
          </a:xfrm>
          <a:prstGeom prst="wedgeRoundRectCallout">
            <a:avLst>
              <a:gd name="adj1" fmla="val -65211"/>
              <a:gd name="adj2" fmla="val 39416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配信内容の確認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8064E-6 L -0.02656 -0.01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 smtClean="0"/>
              <a:t>サーバー</a:t>
            </a:r>
            <a:r>
              <a:rPr lang="ja-JP" altLang="en-US" dirty="0" smtClean="0"/>
              <a:t>スペック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OS </a:t>
            </a:r>
            <a:r>
              <a:rPr lang="ja-JP" altLang="en-US" dirty="0" smtClean="0"/>
              <a:t>： </a:t>
            </a:r>
            <a:r>
              <a:rPr lang="en-US" altLang="ja-JP" dirty="0" err="1" smtClean="0"/>
              <a:t>WindowsServer</a:t>
            </a:r>
            <a:r>
              <a:rPr lang="en-US" altLang="ja-JP" dirty="0" smtClean="0"/>
              <a:t> 2003</a:t>
            </a:r>
            <a:br>
              <a:rPr lang="en-US" altLang="ja-JP" dirty="0" smtClean="0"/>
            </a:br>
            <a:r>
              <a:rPr lang="en-US" altLang="ja-JP" dirty="0" smtClean="0"/>
              <a:t>	CPU </a:t>
            </a:r>
            <a:r>
              <a:rPr lang="ja-JP" altLang="en-US" dirty="0" smtClean="0"/>
              <a:t>： </a:t>
            </a:r>
            <a:r>
              <a:rPr lang="en-US" altLang="ja-JP" dirty="0" smtClean="0"/>
              <a:t>Atom 330 1.6GHz</a:t>
            </a:r>
            <a:br>
              <a:rPr lang="en-US" altLang="ja-JP" dirty="0" smtClean="0"/>
            </a:br>
            <a:r>
              <a:rPr lang="en-US" altLang="ja-JP" dirty="0" smtClean="0"/>
              <a:t>	</a:t>
            </a:r>
            <a:r>
              <a:rPr lang="ja-JP" altLang="en-US" dirty="0" smtClean="0"/>
              <a:t>メモリ ： １</a:t>
            </a:r>
            <a:r>
              <a:rPr lang="en-US" altLang="ja-JP" dirty="0" smtClean="0"/>
              <a:t>GB</a:t>
            </a:r>
            <a:endParaRPr lang="en-US" altLang="ja-JP" sz="200" dirty="0" smtClean="0"/>
          </a:p>
          <a:p>
            <a:endParaRPr lang="en-US" altLang="ja-JP" sz="1500" dirty="0" smtClean="0"/>
          </a:p>
          <a:p>
            <a:r>
              <a:rPr lang="ja-JP" altLang="en-US" dirty="0" smtClean="0"/>
              <a:t>サーバーシステム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</a:t>
            </a:r>
            <a:r>
              <a:rPr lang="ja-JP" altLang="en-US" dirty="0" smtClean="0"/>
              <a:t>言語 ： </a:t>
            </a:r>
            <a:r>
              <a:rPr lang="en-US" altLang="ja-JP" dirty="0" smtClean="0"/>
              <a:t>Java</a:t>
            </a:r>
            <a:br>
              <a:rPr lang="en-US" altLang="ja-JP" dirty="0" smtClean="0"/>
            </a:br>
            <a:r>
              <a:rPr lang="en-US" altLang="ja-JP" dirty="0" smtClean="0"/>
              <a:t>	</a:t>
            </a:r>
            <a:r>
              <a:rPr lang="ja-JP" altLang="en-US" dirty="0" smtClean="0"/>
              <a:t>開発ツール ： </a:t>
            </a:r>
            <a:r>
              <a:rPr lang="en-US" altLang="ja-JP" dirty="0" smtClean="0"/>
              <a:t>Eclipse 3.6</a:t>
            </a:r>
            <a:endParaRPr lang="en-US" altLang="ja-JP" sz="200" dirty="0" smtClean="0"/>
          </a:p>
          <a:p>
            <a:endParaRPr lang="en-US" altLang="ja-JP" sz="1500" dirty="0" smtClean="0"/>
          </a:p>
          <a:p>
            <a:r>
              <a:rPr lang="ja-JP" altLang="en-US" dirty="0" smtClean="0"/>
              <a:t>クライアントシステム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</a:t>
            </a:r>
            <a:r>
              <a:rPr lang="ja-JP" altLang="en-US" dirty="0" smtClean="0"/>
              <a:t>言語 ： </a:t>
            </a:r>
            <a:r>
              <a:rPr lang="en-US" altLang="ja-JP" dirty="0" err="1" smtClean="0"/>
              <a:t>ActionScript</a:t>
            </a:r>
            <a:r>
              <a:rPr lang="en-US" altLang="ja-JP" dirty="0" smtClean="0"/>
              <a:t> 3.0</a:t>
            </a:r>
            <a:br>
              <a:rPr lang="en-US" altLang="ja-JP" dirty="0" smtClean="0"/>
            </a:br>
            <a:r>
              <a:rPr lang="en-US" altLang="ja-JP" dirty="0" smtClean="0"/>
              <a:t>	</a:t>
            </a:r>
            <a:r>
              <a:rPr lang="ja-JP" altLang="en-US" dirty="0" smtClean="0"/>
              <a:t>開発ツール ： </a:t>
            </a:r>
            <a:r>
              <a:rPr kumimoji="1" lang="en-US" altLang="ja-JP" dirty="0" err="1" smtClean="0"/>
              <a:t>FlashDevelop</a:t>
            </a:r>
            <a:endParaRPr kumimoji="1" lang="en-US" altLang="ja-JP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30"/>
          <p:cNvGrpSpPr/>
          <p:nvPr/>
        </p:nvGrpSpPr>
        <p:grpSpPr>
          <a:xfrm>
            <a:off x="252915" y="1484784"/>
            <a:ext cx="2318821" cy="4658860"/>
            <a:chOff x="252915" y="1479922"/>
            <a:chExt cx="2520280" cy="489654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" name="角丸四角形 6"/>
            <p:cNvSpPr/>
            <p:nvPr/>
          </p:nvSpPr>
          <p:spPr>
            <a:xfrm>
              <a:off x="252915" y="1479922"/>
              <a:ext cx="2520280" cy="4896544"/>
            </a:xfrm>
            <a:prstGeom prst="roundRect">
              <a:avLst/>
            </a:prstGeom>
            <a:grp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  <p:pic>
          <p:nvPicPr>
            <p:cNvPr id="1026" name="Picture 2" descr="C:\Documents and Settings\Shule\デスクトップ\youtub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8072" y="1586890"/>
              <a:ext cx="1656184" cy="757113"/>
            </a:xfrm>
            <a:prstGeom prst="rect">
              <a:avLst/>
            </a:prstGeom>
            <a:grpFill/>
          </p:spPr>
        </p:pic>
        <p:cxnSp>
          <p:nvCxnSpPr>
            <p:cNvPr id="17" name="直線コネクタ 16"/>
            <p:cNvCxnSpPr/>
            <p:nvPr/>
          </p:nvCxnSpPr>
          <p:spPr>
            <a:xfrm>
              <a:off x="277688" y="2416026"/>
              <a:ext cx="2495507" cy="0"/>
            </a:xfrm>
            <a:prstGeom prst="line">
              <a:avLst/>
            </a:prstGeom>
            <a:grp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29"/>
          <p:cNvGrpSpPr/>
          <p:nvPr/>
        </p:nvGrpSpPr>
        <p:grpSpPr>
          <a:xfrm>
            <a:off x="3059832" y="1484784"/>
            <a:ext cx="2369423" cy="4658860"/>
            <a:chOff x="3133240" y="1479922"/>
            <a:chExt cx="2520315" cy="4896544"/>
          </a:xfrm>
        </p:grpSpPr>
        <p:sp>
          <p:nvSpPr>
            <p:cNvPr id="18" name="角丸四角形 17"/>
            <p:cNvSpPr/>
            <p:nvPr/>
          </p:nvSpPr>
          <p:spPr>
            <a:xfrm>
              <a:off x="3133240" y="1479922"/>
              <a:ext cx="2520315" cy="4896544"/>
            </a:xfrm>
            <a:prstGeom prst="roundRect">
              <a:avLst/>
            </a:prstGeom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  <p:pic>
          <p:nvPicPr>
            <p:cNvPr id="1027" name="Picture 3" descr="C:\Documents and Settings\Shule\デスクトップ\ニコ動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28392" y="1551915"/>
              <a:ext cx="1716191" cy="792088"/>
            </a:xfrm>
            <a:prstGeom prst="rect">
              <a:avLst/>
            </a:prstGeom>
            <a:noFill/>
          </p:spPr>
        </p:pic>
        <p:cxnSp>
          <p:nvCxnSpPr>
            <p:cNvPr id="20" name="直線コネクタ 19"/>
            <p:cNvCxnSpPr/>
            <p:nvPr/>
          </p:nvCxnSpPr>
          <p:spPr>
            <a:xfrm>
              <a:off x="3148564" y="2416026"/>
              <a:ext cx="2495507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グループ化 36"/>
          <p:cNvGrpSpPr/>
          <p:nvPr/>
        </p:nvGrpSpPr>
        <p:grpSpPr>
          <a:xfrm>
            <a:off x="5940152" y="1484784"/>
            <a:ext cx="2775252" cy="4658860"/>
            <a:chOff x="5940152" y="1484784"/>
            <a:chExt cx="3011628" cy="4896544"/>
          </a:xfrm>
        </p:grpSpPr>
        <p:grpSp>
          <p:nvGrpSpPr>
            <p:cNvPr id="6" name="グループ化 35"/>
            <p:cNvGrpSpPr/>
            <p:nvPr/>
          </p:nvGrpSpPr>
          <p:grpSpPr>
            <a:xfrm>
              <a:off x="5940152" y="1484784"/>
              <a:ext cx="3011628" cy="4896544"/>
              <a:chOff x="6132372" y="1484784"/>
              <a:chExt cx="2688100" cy="4896544"/>
            </a:xfrm>
          </p:grpSpPr>
          <p:sp>
            <p:nvSpPr>
              <p:cNvPr id="19" name="角丸四角形 18"/>
              <p:cNvSpPr/>
              <p:nvPr/>
            </p:nvSpPr>
            <p:spPr>
              <a:xfrm>
                <a:off x="6145852" y="1484784"/>
                <a:ext cx="2674620" cy="4896544"/>
              </a:xfrm>
              <a:prstGeom prst="roundRect">
                <a:avLst/>
              </a:prstGeom>
              <a:ln w="444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3200" dirty="0"/>
              </a:p>
            </p:txBody>
          </p:sp>
          <p:cxnSp>
            <p:nvCxnSpPr>
              <p:cNvPr id="24" name="直線コネクタ 23"/>
              <p:cNvCxnSpPr/>
              <p:nvPr/>
            </p:nvCxnSpPr>
            <p:spPr>
              <a:xfrm>
                <a:off x="6132372" y="2453059"/>
                <a:ext cx="2668110" cy="0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C:\Documents and Settings\Shule\デスクトップ\ニコ生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65830" y="1695921"/>
              <a:ext cx="2144238" cy="576064"/>
            </a:xfrm>
            <a:prstGeom prst="rect">
              <a:avLst/>
            </a:prstGeom>
            <a:noFill/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動画配信サービスの傾向</a:t>
            </a:r>
            <a:endParaRPr kumimoji="1" lang="ja-JP" altLang="en-US" dirty="0"/>
          </a:p>
        </p:txBody>
      </p:sp>
      <p:pic>
        <p:nvPicPr>
          <p:cNvPr id="1029" name="Picture 5" descr="C:\Documents and Settings\Shule\デスクトップ\yu_youtub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061" y="2500306"/>
            <a:ext cx="1950799" cy="2375972"/>
          </a:xfrm>
          <a:prstGeom prst="rect">
            <a:avLst/>
          </a:prstGeom>
          <a:noFill/>
        </p:spPr>
      </p:pic>
      <p:pic>
        <p:nvPicPr>
          <p:cNvPr id="8" name="Picture 2" descr="C:\Users\hamarabo\Desktop\図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21922" y="2616793"/>
            <a:ext cx="2454706" cy="2312405"/>
          </a:xfrm>
          <a:prstGeom prst="rect">
            <a:avLst/>
          </a:prstGeom>
          <a:noFill/>
        </p:spPr>
      </p:pic>
      <p:pic>
        <p:nvPicPr>
          <p:cNvPr id="9" name="Picture 3" descr="C:\Users\hamarabo\Desktop\図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14678" y="2643182"/>
            <a:ext cx="2097037" cy="1928826"/>
          </a:xfrm>
          <a:prstGeom prst="rect">
            <a:avLst/>
          </a:prstGeom>
          <a:noFill/>
        </p:spPr>
      </p:pic>
      <p:sp>
        <p:nvSpPr>
          <p:cNvPr id="21" name="テキスト ボックス 20"/>
          <p:cNvSpPr txBox="1"/>
          <p:nvPr/>
        </p:nvSpPr>
        <p:spPr>
          <a:xfrm>
            <a:off x="807974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2005</a:t>
            </a:r>
            <a:endParaRPr kumimoji="1" lang="ja-JP" altLang="en-US" sz="3600" b="1" i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36932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2006</a:t>
            </a:r>
            <a:endParaRPr kumimoji="1" lang="ja-JP" altLang="en-US" sz="3600" b="1" i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880204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2008</a:t>
            </a:r>
            <a:endParaRPr kumimoji="1" lang="ja-JP" altLang="en-US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現状の開発段階</a:t>
            </a:r>
            <a:endParaRPr kumimoji="1" lang="ja-JP" altLang="en-US" dirty="0"/>
          </a:p>
        </p:txBody>
      </p:sp>
      <p:sp>
        <p:nvSpPr>
          <p:cNvPr id="9" name="コンテンツ プレースホルダ 2"/>
          <p:cNvSpPr>
            <a:spLocks noGrp="1"/>
          </p:cNvSpPr>
          <p:nvPr>
            <p:ph idx="1"/>
          </p:nvPr>
        </p:nvSpPr>
        <p:spPr>
          <a:xfrm>
            <a:off x="318356" y="3140968"/>
            <a:ext cx="8507288" cy="1828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kumimoji="1" lang="ja-JP" altLang="en-US" sz="4100" dirty="0" smtClean="0"/>
              <a:t>実際に本システムを</a:t>
            </a:r>
            <a:r>
              <a:rPr kumimoji="1" lang="en-US" altLang="ja-JP" sz="4100" dirty="0" smtClean="0"/>
              <a:t>10</a:t>
            </a:r>
            <a:r>
              <a:rPr kumimoji="1" lang="ja-JP" altLang="en-US" sz="4100" dirty="0" smtClean="0"/>
              <a:t>月</a:t>
            </a:r>
            <a:r>
              <a:rPr kumimoji="1" lang="en-US" altLang="ja-JP" sz="4100" dirty="0" smtClean="0"/>
              <a:t>12</a:t>
            </a:r>
            <a:r>
              <a:rPr kumimoji="1" lang="ja-JP" altLang="en-US" sz="4100" dirty="0" smtClean="0"/>
              <a:t>日にゼミ</a:t>
            </a:r>
            <a:endParaRPr kumimoji="1" lang="en-US" altLang="ja-JP" sz="4100" dirty="0" smtClean="0"/>
          </a:p>
          <a:p>
            <a:pPr>
              <a:buNone/>
            </a:pPr>
            <a:r>
              <a:rPr kumimoji="1" lang="ja-JP" altLang="en-US" sz="4100" dirty="0" smtClean="0"/>
              <a:t>生含め約</a:t>
            </a:r>
            <a:r>
              <a:rPr kumimoji="1" lang="en-US" altLang="ja-JP" sz="4100" dirty="0" smtClean="0"/>
              <a:t>50</a:t>
            </a:r>
            <a:r>
              <a:rPr kumimoji="1" lang="ja-JP" altLang="en-US" sz="4100" dirty="0" smtClean="0"/>
              <a:t>人でテストを行ってみた！</a:t>
            </a:r>
            <a:endParaRPr lang="en-US" altLang="ja-JP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現状の開発段階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3800" y="4797152"/>
            <a:ext cx="815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ja-JP" altLang="en-US" sz="3600" dirty="0" smtClean="0">
                <a:solidFill>
                  <a:schemeClr val="tx2"/>
                </a:solidFill>
              </a:rPr>
              <a:t>フレンド</a:t>
            </a:r>
            <a:r>
              <a:rPr lang="ja-JP" altLang="en-US" sz="3200" dirty="0" smtClean="0"/>
              <a:t>機能や</a:t>
            </a:r>
            <a:r>
              <a:rPr lang="ja-JP" altLang="en-US" sz="3600" dirty="0" smtClean="0">
                <a:solidFill>
                  <a:schemeClr val="tx2"/>
                </a:solidFill>
              </a:rPr>
              <a:t>看板</a:t>
            </a:r>
            <a:r>
              <a:rPr lang="ja-JP" altLang="en-US" sz="3200" dirty="0" smtClean="0"/>
              <a:t>などの</a:t>
            </a:r>
            <a:r>
              <a:rPr lang="ja-JP" altLang="en-US" sz="4400" dirty="0" smtClean="0">
                <a:solidFill>
                  <a:srgbClr val="FF0000"/>
                </a:solidFill>
              </a:rPr>
              <a:t>応用機能</a:t>
            </a:r>
            <a:r>
              <a:rPr lang="ja-JP" altLang="en-US" sz="3200" dirty="0" smtClean="0"/>
              <a:t>よりも</a:t>
            </a:r>
            <a:r>
              <a:rPr lang="ja-JP" altLang="en-US" sz="4400" dirty="0" smtClean="0">
                <a:solidFill>
                  <a:srgbClr val="FF0000"/>
                </a:solidFill>
              </a:rPr>
              <a:t>基礎を固める</a:t>
            </a:r>
            <a:r>
              <a:rPr lang="ja-JP" altLang="en-US" sz="3200" dirty="0" smtClean="0"/>
              <a:t>べきだと考えた</a:t>
            </a:r>
            <a:endParaRPr lang="en-US" altLang="ja-JP" sz="3600" dirty="0" smtClean="0"/>
          </a:p>
          <a:p>
            <a:endParaRPr kumimoji="1" lang="ja-JP" altLang="en-US" sz="3200" dirty="0"/>
          </a:p>
        </p:txBody>
      </p:sp>
      <p:sp>
        <p:nvSpPr>
          <p:cNvPr id="6" name="下矢印 5"/>
          <p:cNvSpPr/>
          <p:nvPr/>
        </p:nvSpPr>
        <p:spPr>
          <a:xfrm>
            <a:off x="3491880" y="3717032"/>
            <a:ext cx="1368152" cy="1152128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1471" y="2074783"/>
            <a:ext cx="808105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ja-JP" altLang="en-US" sz="3200" dirty="0" smtClean="0"/>
              <a:t>配信の設定項目が少ない、操作性が悪いなど</a:t>
            </a:r>
            <a:endParaRPr lang="en-US" altLang="ja-JP" sz="3200" dirty="0" smtClean="0"/>
          </a:p>
          <a:p>
            <a:pPr>
              <a:buNone/>
            </a:pPr>
            <a:r>
              <a:rPr lang="ja-JP" altLang="en-US" sz="3200" dirty="0" smtClean="0">
                <a:solidFill>
                  <a:srgbClr val="FF0000"/>
                </a:solidFill>
              </a:rPr>
              <a:t>基礎</a:t>
            </a:r>
            <a:r>
              <a:rPr lang="ja-JP" altLang="en-US" sz="3200" dirty="0" smtClean="0"/>
              <a:t>が足りていない</a:t>
            </a:r>
            <a:endParaRPr lang="en-US" altLang="ja-JP" sz="3200" dirty="0" smtClean="0"/>
          </a:p>
          <a:p>
            <a:endParaRPr kumimoji="1" lang="ja-JP" altLang="en-US" dirty="0"/>
          </a:p>
        </p:txBody>
      </p:sp>
      <p:sp>
        <p:nvSpPr>
          <p:cNvPr id="8" name="コンテンツ プレースホルダ 7"/>
          <p:cNvSpPr>
            <a:spLocks noGrp="1"/>
          </p:cNvSpPr>
          <p:nvPr>
            <p:ph idx="1"/>
          </p:nvPr>
        </p:nvSpPr>
        <p:spPr>
          <a:xfrm>
            <a:off x="457200" y="3861048"/>
            <a:ext cx="8229600" cy="2265115"/>
          </a:xfrm>
        </p:spPr>
        <p:txBody>
          <a:bodyPr/>
          <a:lstStyle/>
          <a:p>
            <a:pPr>
              <a:buNone/>
            </a:pP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今後の方針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コミュニケーション機能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スレッド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配信者とリスナーを線で結ぶ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1400" dirty="0" smtClean="0"/>
              <a:t>	</a:t>
            </a:r>
          </a:p>
          <a:p>
            <a:pPr lvl="1">
              <a:buNone/>
            </a:pPr>
            <a:endParaRPr lang="en-US" altLang="ja-JP" sz="1400" dirty="0" smtClean="0"/>
          </a:p>
          <a:p>
            <a:pPr>
              <a:buNone/>
            </a:pPr>
            <a:r>
              <a:rPr lang="ja-JP" altLang="en-US" dirty="0" smtClean="0"/>
              <a:t>操作性の向上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チャットウィンドウのドラッグ機能</a:t>
            </a:r>
            <a:endParaRPr lang="en-US" altLang="ja-JP" dirty="0" smtClean="0"/>
          </a:p>
        </p:txBody>
      </p:sp>
      <p:cxnSp>
        <p:nvCxnSpPr>
          <p:cNvPr id="10" name="直線コネクタ 9"/>
          <p:cNvCxnSpPr>
            <a:endCxn id="6" idx="0"/>
          </p:cNvCxnSpPr>
          <p:nvPr/>
        </p:nvCxnSpPr>
        <p:spPr>
          <a:xfrm rot="16200000" flipH="1">
            <a:off x="5625712" y="2875357"/>
            <a:ext cx="2143138" cy="1393040"/>
          </a:xfrm>
          <a:prstGeom prst="line">
            <a:avLst/>
          </a:prstGeom>
          <a:ln w="101600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tailEnd type="none"/>
          </a:ln>
          <a:effectLst/>
          <a:scene3d>
            <a:camera prst="orthographicFront"/>
            <a:lightRig rig="glow" dir="t"/>
          </a:scene3d>
          <a:sp3d prstMaterial="matt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endCxn id="6" idx="0"/>
          </p:cNvCxnSpPr>
          <p:nvPr/>
        </p:nvCxnSpPr>
        <p:spPr>
          <a:xfrm rot="5400000">
            <a:off x="6875878" y="3589736"/>
            <a:ext cx="1571634" cy="535787"/>
          </a:xfrm>
          <a:prstGeom prst="line">
            <a:avLst/>
          </a:prstGeom>
          <a:ln w="101600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tailEnd type="none"/>
          </a:ln>
          <a:effectLst/>
          <a:scene3d>
            <a:camera prst="orthographicFront"/>
            <a:lightRig rig="glow" dir="t"/>
          </a:scene3d>
          <a:sp3d prstMaterial="matt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8082" y="1928802"/>
            <a:ext cx="1214446" cy="1197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グループ化 9"/>
          <p:cNvGrpSpPr>
            <a:grpSpLocks/>
          </p:cNvGrpSpPr>
          <p:nvPr/>
        </p:nvGrpSpPr>
        <p:grpSpPr bwMode="auto">
          <a:xfrm>
            <a:off x="6786578" y="4643446"/>
            <a:ext cx="1214446" cy="1643074"/>
            <a:chOff x="1857356" y="4286256"/>
            <a:chExt cx="1257520" cy="1857388"/>
          </a:xfrm>
        </p:grpSpPr>
        <p:pic>
          <p:nvPicPr>
            <p:cNvPr id="5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9" name="図 48" descr="up003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3570" y="1785926"/>
            <a:ext cx="785818" cy="785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1"/>
          <p:cNvGraphicFramePr>
            <a:graphicFrameLocks noGrp="1"/>
          </p:cNvGraphicFramePr>
          <p:nvPr/>
        </p:nvGraphicFramePr>
        <p:xfrm>
          <a:off x="107502" y="2636912"/>
          <a:ext cx="8856986" cy="244639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241635"/>
                <a:gridCol w="1638687"/>
                <a:gridCol w="1512168"/>
                <a:gridCol w="1656184"/>
                <a:gridCol w="2808312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１１月</a:t>
                      </a:r>
                      <a:endParaRPr kumimoji="1" lang="ja-JP" alt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～１４日</a:t>
                      </a:r>
                      <a:endParaRPr kumimoji="1" lang="ja-JP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１５日～</a:t>
                      </a:r>
                      <a:endParaRPr kumimoji="1" lang="ja-JP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１８日</a:t>
                      </a:r>
                      <a:endParaRPr kumimoji="1" lang="ja-JP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１９日～</a:t>
                      </a:r>
                      <a:endParaRPr kumimoji="1" lang="ja-JP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440160"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開発</a:t>
                      </a:r>
                      <a:endParaRPr kumimoji="1" lang="en-US" altLang="ja-JP" sz="2800" dirty="0" smtClean="0"/>
                    </a:p>
                    <a:p>
                      <a:pPr algn="ctr"/>
                      <a:r>
                        <a:rPr kumimoji="1" lang="ja-JP" altLang="en-US" sz="2800" dirty="0" smtClean="0"/>
                        <a:t>完了</a:t>
                      </a:r>
                      <a:endParaRPr kumimoji="1" lang="ja-JP" altLang="en-US" sz="28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結合</a:t>
                      </a:r>
                      <a:endParaRPr kumimoji="1" lang="ja-JP" altLang="en-US" sz="28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システム完成</a:t>
                      </a:r>
                      <a:endParaRPr kumimoji="1" lang="ja-JP" altLang="en-US" sz="28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システム運用</a:t>
                      </a:r>
                      <a:endParaRPr kumimoji="1" lang="en-US" altLang="ja-JP" sz="2800" dirty="0" smtClean="0"/>
                    </a:p>
                    <a:p>
                      <a:pPr algn="ctr"/>
                      <a:r>
                        <a:rPr kumimoji="1" lang="ja-JP" altLang="en-US" sz="2800" dirty="0" smtClean="0"/>
                        <a:t>アンケート</a:t>
                      </a:r>
                      <a:endParaRPr kumimoji="1" lang="en-US" altLang="ja-JP" sz="2800" dirty="0" smtClean="0"/>
                    </a:p>
                    <a:p>
                      <a:pPr algn="ctr"/>
                      <a:r>
                        <a:rPr kumimoji="1" lang="ja-JP" altLang="en-US" sz="2800" dirty="0" smtClean="0"/>
                        <a:t>バグ取り</a:t>
                      </a:r>
                      <a:endParaRPr kumimoji="1" lang="en-US" altLang="ja-JP" sz="2800" dirty="0" smtClean="0"/>
                    </a:p>
                    <a:p>
                      <a:pPr algn="ctr"/>
                      <a:r>
                        <a:rPr kumimoji="1" lang="ja-JP" altLang="en-US" sz="2800" dirty="0" smtClean="0"/>
                        <a:t>調整</a:t>
                      </a:r>
                      <a:endParaRPr kumimoji="1" lang="ja-JP" altLang="en-US" sz="28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ご清聴ありがとうございました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動画配信サービスの傾向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Picture 5" descr="C:\Documents and Settings\Shule\デスクトップ\yu_youtub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6325" y="1714488"/>
            <a:ext cx="4593195" cy="5594275"/>
          </a:xfrm>
          <a:prstGeom prst="rect">
            <a:avLst/>
          </a:prstGeom>
          <a:noFill/>
        </p:spPr>
      </p:pic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2191250" y="2836774"/>
            <a:ext cx="5881211" cy="4021225"/>
            <a:chOff x="1020" y="1729"/>
            <a:chExt cx="3704" cy="247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20" y="2401"/>
              <a:ext cx="2585" cy="180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3152" y="1729"/>
              <a:ext cx="1572" cy="862"/>
            </a:xfrm>
            <a:prstGeom prst="wedgeRoundRectCallout">
              <a:avLst>
                <a:gd name="adj1" fmla="val -32889"/>
                <a:gd name="adj2" fmla="val 71579"/>
                <a:gd name="adj3" fmla="val 16667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ja-JP" altLang="en-US" sz="2400" dirty="0" smtClean="0">
                  <a:solidFill>
                    <a:schemeClr val="bg1"/>
                  </a:solidFill>
                </a:rPr>
                <a:t>動画への</a:t>
              </a:r>
              <a:endParaRPr lang="ja-JP" altLang="en-US" sz="2400" dirty="0">
                <a:solidFill>
                  <a:schemeClr val="bg1"/>
                </a:solidFill>
              </a:endParaRPr>
            </a:p>
            <a:p>
              <a:pPr algn="ctr"/>
              <a:r>
                <a:rPr lang="ja-JP" altLang="en-US" sz="2400" dirty="0">
                  <a:solidFill>
                    <a:schemeClr val="bg1"/>
                  </a:solidFill>
                </a:rPr>
                <a:t>コメント</a:t>
              </a:r>
              <a:endParaRPr lang="ja-JP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グループ化 12"/>
          <p:cNvGrpSpPr/>
          <p:nvPr/>
        </p:nvGrpSpPr>
        <p:grpSpPr>
          <a:xfrm>
            <a:off x="1071538" y="1492194"/>
            <a:ext cx="2448272" cy="1008112"/>
            <a:chOff x="323528" y="2420888"/>
            <a:chExt cx="2448272" cy="1008112"/>
          </a:xfrm>
        </p:grpSpPr>
        <p:sp>
          <p:nvSpPr>
            <p:cNvPr id="11" name="角丸四角形 10"/>
            <p:cNvSpPr/>
            <p:nvPr/>
          </p:nvSpPr>
          <p:spPr>
            <a:xfrm>
              <a:off x="323528" y="2420888"/>
              <a:ext cx="2448272" cy="100811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Picture 2" descr="C:\Documents and Settings\Shule\デスクトップ\youtub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842" y="2496933"/>
              <a:ext cx="2000264" cy="855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30"/>
          <p:cNvGrpSpPr/>
          <p:nvPr/>
        </p:nvGrpSpPr>
        <p:grpSpPr>
          <a:xfrm>
            <a:off x="252915" y="1484784"/>
            <a:ext cx="2318821" cy="4658860"/>
            <a:chOff x="252915" y="1479922"/>
            <a:chExt cx="2520280" cy="4896544"/>
          </a:xfrm>
        </p:grpSpPr>
        <p:sp>
          <p:nvSpPr>
            <p:cNvPr id="7" name="角丸四角形 6"/>
            <p:cNvSpPr/>
            <p:nvPr/>
          </p:nvSpPr>
          <p:spPr>
            <a:xfrm>
              <a:off x="252915" y="1479922"/>
              <a:ext cx="2520280" cy="4896544"/>
            </a:xfrm>
            <a:prstGeom prst="roundRect">
              <a:avLst/>
            </a:prstGeom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  <p:pic>
          <p:nvPicPr>
            <p:cNvPr id="1026" name="Picture 2" descr="C:\Documents and Settings\Shule\デスクトップ\youtub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8072" y="1586890"/>
              <a:ext cx="1656184" cy="757113"/>
            </a:xfrm>
            <a:prstGeom prst="rect">
              <a:avLst/>
            </a:prstGeom>
            <a:noFill/>
          </p:spPr>
        </p:pic>
        <p:cxnSp>
          <p:nvCxnSpPr>
            <p:cNvPr id="17" name="直線コネクタ 16"/>
            <p:cNvCxnSpPr/>
            <p:nvPr/>
          </p:nvCxnSpPr>
          <p:spPr>
            <a:xfrm>
              <a:off x="277688" y="2416026"/>
              <a:ext cx="2495507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29"/>
          <p:cNvGrpSpPr/>
          <p:nvPr/>
        </p:nvGrpSpPr>
        <p:grpSpPr>
          <a:xfrm>
            <a:off x="3059832" y="1484784"/>
            <a:ext cx="2369423" cy="4658860"/>
            <a:chOff x="3133240" y="1479922"/>
            <a:chExt cx="2520315" cy="489654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" name="角丸四角形 17"/>
            <p:cNvSpPr/>
            <p:nvPr/>
          </p:nvSpPr>
          <p:spPr>
            <a:xfrm>
              <a:off x="3133240" y="1479922"/>
              <a:ext cx="2520315" cy="4896544"/>
            </a:xfrm>
            <a:prstGeom prst="roundRect">
              <a:avLst/>
            </a:prstGeom>
            <a:grp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  <p:pic>
          <p:nvPicPr>
            <p:cNvPr id="1027" name="Picture 3" descr="C:\Documents and Settings\Shule\デスクトップ\ニコ動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28392" y="1551915"/>
              <a:ext cx="1716191" cy="792088"/>
            </a:xfrm>
            <a:prstGeom prst="rect">
              <a:avLst/>
            </a:prstGeom>
            <a:grpFill/>
          </p:spPr>
        </p:pic>
        <p:cxnSp>
          <p:nvCxnSpPr>
            <p:cNvPr id="20" name="直線コネクタ 19"/>
            <p:cNvCxnSpPr/>
            <p:nvPr/>
          </p:nvCxnSpPr>
          <p:spPr>
            <a:xfrm>
              <a:off x="3148564" y="2416026"/>
              <a:ext cx="2495507" cy="0"/>
            </a:xfrm>
            <a:prstGeom prst="line">
              <a:avLst/>
            </a:prstGeom>
            <a:grp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グループ化 36"/>
          <p:cNvGrpSpPr/>
          <p:nvPr/>
        </p:nvGrpSpPr>
        <p:grpSpPr>
          <a:xfrm>
            <a:off x="5940152" y="1484784"/>
            <a:ext cx="2775252" cy="4658860"/>
            <a:chOff x="5940152" y="1484784"/>
            <a:chExt cx="3011628" cy="4896544"/>
          </a:xfrm>
        </p:grpSpPr>
        <p:grpSp>
          <p:nvGrpSpPr>
            <p:cNvPr id="6" name="グループ化 35"/>
            <p:cNvGrpSpPr/>
            <p:nvPr/>
          </p:nvGrpSpPr>
          <p:grpSpPr>
            <a:xfrm>
              <a:off x="5940152" y="1484784"/>
              <a:ext cx="3011628" cy="4896544"/>
              <a:chOff x="6132372" y="1484784"/>
              <a:chExt cx="2688100" cy="4896544"/>
            </a:xfrm>
          </p:grpSpPr>
          <p:sp>
            <p:nvSpPr>
              <p:cNvPr id="19" name="角丸四角形 18"/>
              <p:cNvSpPr/>
              <p:nvPr/>
            </p:nvSpPr>
            <p:spPr>
              <a:xfrm>
                <a:off x="6145852" y="1484784"/>
                <a:ext cx="2674620" cy="4896544"/>
              </a:xfrm>
              <a:prstGeom prst="roundRect">
                <a:avLst/>
              </a:prstGeom>
              <a:ln w="444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3200" dirty="0"/>
              </a:p>
            </p:txBody>
          </p:sp>
          <p:cxnSp>
            <p:nvCxnSpPr>
              <p:cNvPr id="24" name="直線コネクタ 23"/>
              <p:cNvCxnSpPr/>
              <p:nvPr/>
            </p:nvCxnSpPr>
            <p:spPr>
              <a:xfrm>
                <a:off x="6132372" y="2453059"/>
                <a:ext cx="2668110" cy="0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C:\Documents and Settings\Shule\デスクトップ\ニコ生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65830" y="1695921"/>
              <a:ext cx="2144238" cy="576064"/>
            </a:xfrm>
            <a:prstGeom prst="rect">
              <a:avLst/>
            </a:prstGeom>
            <a:noFill/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動画配信サービスの傾向</a:t>
            </a:r>
            <a:endParaRPr kumimoji="1" lang="ja-JP" altLang="en-US" dirty="0"/>
          </a:p>
        </p:txBody>
      </p:sp>
      <p:pic>
        <p:nvPicPr>
          <p:cNvPr id="1029" name="Picture 5" descr="C:\Documents and Settings\Shule\デスクトップ\yu_youtub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061" y="2500306"/>
            <a:ext cx="1950799" cy="2375972"/>
          </a:xfrm>
          <a:prstGeom prst="rect">
            <a:avLst/>
          </a:prstGeom>
          <a:noFill/>
        </p:spPr>
      </p:pic>
      <p:pic>
        <p:nvPicPr>
          <p:cNvPr id="8" name="Picture 2" descr="C:\Users\hamarabo\Desktop\図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21922" y="2616793"/>
            <a:ext cx="2454706" cy="2312405"/>
          </a:xfrm>
          <a:prstGeom prst="rect">
            <a:avLst/>
          </a:prstGeom>
          <a:noFill/>
        </p:spPr>
      </p:pic>
      <p:pic>
        <p:nvPicPr>
          <p:cNvPr id="9" name="Picture 3" descr="C:\Users\hamarabo\Desktop\図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14678" y="2643182"/>
            <a:ext cx="2097037" cy="1928826"/>
          </a:xfrm>
          <a:prstGeom prst="rect">
            <a:avLst/>
          </a:prstGeom>
          <a:noFill/>
        </p:spPr>
      </p:pic>
      <p:sp>
        <p:nvSpPr>
          <p:cNvPr id="21" name="テキスト ボックス 20"/>
          <p:cNvSpPr txBox="1"/>
          <p:nvPr/>
        </p:nvSpPr>
        <p:spPr>
          <a:xfrm>
            <a:off x="807974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2005</a:t>
            </a:r>
            <a:endParaRPr kumimoji="1" lang="ja-JP" altLang="en-US" sz="3600" b="1" i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36932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2006</a:t>
            </a:r>
            <a:endParaRPr kumimoji="1" lang="ja-JP" altLang="en-US" sz="3600" b="1" i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880204" y="607220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1" dirty="0" smtClean="0"/>
              <a:t>2008</a:t>
            </a:r>
            <a:endParaRPr kumimoji="1" lang="ja-JP" altLang="en-US" sz="3600" b="1" i="1" dirty="0"/>
          </a:p>
        </p:txBody>
      </p:sp>
      <p:sp>
        <p:nvSpPr>
          <p:cNvPr id="25" name="正方形/長方形 24"/>
          <p:cNvSpPr/>
          <p:nvPr/>
        </p:nvSpPr>
        <p:spPr>
          <a:xfrm>
            <a:off x="431478" y="5224908"/>
            <a:ext cx="1925944" cy="704422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solidFill>
                  <a:srgbClr val="00B0F0"/>
                </a:solidFill>
                <a:latin typeface="HGP創英角ｺﾞｼｯｸUB" pitchFamily="50" charset="-128"/>
                <a:ea typeface="HGP創英角ｺﾞｼｯｸUB" pitchFamily="50" charset="-128"/>
              </a:rPr>
              <a:t>動画ごと</a:t>
            </a:r>
            <a:endParaRPr kumimoji="1" lang="ja-JP" altLang="en-US" sz="3200" dirty="0">
              <a:solidFill>
                <a:srgbClr val="00B0F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1858</Words>
  <Application>Microsoft Office PowerPoint</Application>
  <PresentationFormat>画面に合わせる (4:3)</PresentationFormat>
  <Paragraphs>702</Paragraphs>
  <Slides>74</Slides>
  <Notes>22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74</vt:i4>
      </vt:variant>
    </vt:vector>
  </HeadingPairs>
  <TitlesOfParts>
    <vt:vector size="75" baseType="lpstr">
      <vt:lpstr>Office テーマ</vt:lpstr>
      <vt:lpstr>アバターを介した ストリーミング動画配信による 新たなコミュニケーションサービスの実現</vt:lpstr>
      <vt:lpstr>概要</vt:lpstr>
      <vt:lpstr>ストリーミング動画配信とは</vt:lpstr>
      <vt:lpstr>目的</vt:lpstr>
      <vt:lpstr>背景</vt:lpstr>
      <vt:lpstr>動画配信サービスの傾向</vt:lpstr>
      <vt:lpstr>動画配信サービスの傾向</vt:lpstr>
      <vt:lpstr>動画配信サービスの傾向</vt:lpstr>
      <vt:lpstr>動画配信サービスの傾向</vt:lpstr>
      <vt:lpstr>動画配信サービスの傾向</vt:lpstr>
      <vt:lpstr>動画配信サービスの傾向</vt:lpstr>
      <vt:lpstr>動画配信サービスの傾向</vt:lpstr>
      <vt:lpstr>動画配信サービスの傾向</vt:lpstr>
      <vt:lpstr>既存システムの問題点①</vt:lpstr>
      <vt:lpstr>既存システムの問題点②</vt:lpstr>
      <vt:lpstr>コミュニケーションの更なる発展</vt:lpstr>
      <vt:lpstr>デモ</vt:lpstr>
      <vt:lpstr>本システムの利点</vt:lpstr>
      <vt:lpstr>本システムの利点</vt:lpstr>
      <vt:lpstr>本システムの利点</vt:lpstr>
      <vt:lpstr>本システムの利点</vt:lpstr>
      <vt:lpstr>利点まとめ</vt:lpstr>
      <vt:lpstr>機能の紹介</vt:lpstr>
      <vt:lpstr>機能一覧</vt:lpstr>
      <vt:lpstr>機能</vt:lpstr>
      <vt:lpstr>機能</vt:lpstr>
      <vt:lpstr>機能</vt:lpstr>
      <vt:lpstr>機能</vt:lpstr>
      <vt:lpstr>機能</vt:lpstr>
      <vt:lpstr>機能</vt:lpstr>
      <vt:lpstr>流れ図</vt:lpstr>
      <vt:lpstr>スライド 32</vt:lpstr>
      <vt:lpstr>スライド 33</vt:lpstr>
      <vt:lpstr>スライド 34</vt:lpstr>
      <vt:lpstr>スライド 35</vt:lpstr>
      <vt:lpstr>スライド 36</vt:lpstr>
      <vt:lpstr>スライド 37</vt:lpstr>
      <vt:lpstr>スライド 38</vt:lpstr>
      <vt:lpstr>スライド 39</vt:lpstr>
      <vt:lpstr>スライド 40</vt:lpstr>
      <vt:lpstr>スライド 41</vt:lpstr>
      <vt:lpstr>スライド 42</vt:lpstr>
      <vt:lpstr>スライド 43</vt:lpstr>
      <vt:lpstr>スライド 44</vt:lpstr>
      <vt:lpstr>サーバ部</vt:lpstr>
      <vt:lpstr>通信の流れ</vt:lpstr>
      <vt:lpstr>通信の流れ</vt:lpstr>
      <vt:lpstr>通信の流れ</vt:lpstr>
      <vt:lpstr>通信の流れ</vt:lpstr>
      <vt:lpstr>通信の流れ</vt:lpstr>
      <vt:lpstr>通信の流れ</vt:lpstr>
      <vt:lpstr>動画通信部　 </vt:lpstr>
      <vt:lpstr>RTMFP</vt:lpstr>
      <vt:lpstr>動画通信</vt:lpstr>
      <vt:lpstr>スライド 55</vt:lpstr>
      <vt:lpstr>RTMFP</vt:lpstr>
      <vt:lpstr>スライド 57</vt:lpstr>
      <vt:lpstr>ウィンドウ部　 </vt:lpstr>
      <vt:lpstr>チャットウィンドウ</vt:lpstr>
      <vt:lpstr>コンボボックス</vt:lpstr>
      <vt:lpstr>個宛</vt:lpstr>
      <vt:lpstr>メニューボタン</vt:lpstr>
      <vt:lpstr>配信ウィンドウ</vt:lpstr>
      <vt:lpstr>配信ウィンドウ</vt:lpstr>
      <vt:lpstr>動画ウィンドウ</vt:lpstr>
      <vt:lpstr>ミニマップ</vt:lpstr>
      <vt:lpstr>ミニマップ</vt:lpstr>
      <vt:lpstr>配信情報ウィンドウ</vt:lpstr>
      <vt:lpstr>開発環境</vt:lpstr>
      <vt:lpstr>現状の開発段階</vt:lpstr>
      <vt:lpstr>現状の開発段階</vt:lpstr>
      <vt:lpstr>今後の方針</vt:lpstr>
      <vt:lpstr>スケジュール</vt:lpstr>
      <vt:lpstr>ご清聴ありがとうございました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動画配信サービスの傾向</dc:title>
  <dc:creator>Shule</dc:creator>
  <cp:lastModifiedBy>Shule517</cp:lastModifiedBy>
  <cp:revision>138</cp:revision>
  <dcterms:created xsi:type="dcterms:W3CDTF">2010-10-27T01:43:01Z</dcterms:created>
  <dcterms:modified xsi:type="dcterms:W3CDTF">2013-04-07T08:55:40Z</dcterms:modified>
</cp:coreProperties>
</file>